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64" r:id="rId2"/>
    <p:sldId id="265" r:id="rId3"/>
    <p:sldId id="258" r:id="rId4"/>
    <p:sldId id="259" r:id="rId5"/>
    <p:sldId id="260" r:id="rId6"/>
    <p:sldId id="261" r:id="rId7"/>
    <p:sldId id="262" r:id="rId8"/>
    <p:sldId id="263"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p:restoredTop sz="94684"/>
  </p:normalViewPr>
  <p:slideViewPr>
    <p:cSldViewPr snapToGrid="0">
      <p:cViewPr varScale="1">
        <p:scale>
          <a:sx n="130" d="100"/>
          <a:sy n="130" d="100"/>
        </p:scale>
        <p:origin x="200" y="3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rei.com/blog/hike/closing-gender-gap-great-outdoor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climate.org/rising-sea-levels-and-indigenous-communities/"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globalnews.ca/news/2705582/rising-sea-levels-erosion-threatens-lennox-island-off-coast-of-pei/"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Louis_Agassiz"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scalar.usc.edu/works/measuring-prejudice/one-race-or-several-species"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kb.nl/sites/default/files/docs/carstens-translation.pdf"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egu.eu/awards-medals/julia-and-johannes-weertman/" TargetMode="External"/><Relationship Id="rId4" Type="http://schemas.openxmlformats.org/officeDocument/2006/relationships/hyperlink" Target="https://www.flickr.com/photos/46179870@N04/14122786124"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8ef8d89d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8ef8d89d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aseline="30000">
                <a:solidFill>
                  <a:schemeClr val="dk1"/>
                </a:solidFill>
              </a:rPr>
              <a:t>1</a:t>
            </a:r>
            <a:r>
              <a:rPr lang="en" sz="1200">
                <a:solidFill>
                  <a:schemeClr val="dk1"/>
                </a:solidFill>
              </a:rPr>
              <a:t>Women in Glaciology, a Historical Perspective (Hulbe et al 2010)</a:t>
            </a:r>
            <a:endParaRPr sz="12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1551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dac87dd19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adac87dd19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1</a:t>
            </a:r>
            <a:r>
              <a:rPr lang="en" sz="1000">
                <a:solidFill>
                  <a:schemeClr val="dk1"/>
                </a:solidFill>
              </a:rPr>
              <a:t>Women in Glaciology, a Historical Perspective (Hulbe et al 2010)</a:t>
            </a:r>
            <a:endParaRPr sz="10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2</a:t>
            </a:r>
            <a:r>
              <a:rPr lang="en" sz="1000">
                <a:solidFill>
                  <a:schemeClr val="dk1"/>
                </a:solidFill>
              </a:rPr>
              <a:t>For more info on gender and the outdoors, REI provides a decent place to start: </a:t>
            </a:r>
            <a:r>
              <a:rPr lang="en" sz="1000" u="sng">
                <a:solidFill>
                  <a:srgbClr val="1C4587"/>
                </a:solidFill>
                <a:hlinkClick r:id="rId3">
                  <a:extLst>
                    <a:ext uri="{A12FA001-AC4F-418D-AE19-62706E023703}">
                      <ahyp:hlinkClr xmlns:ahyp="http://schemas.microsoft.com/office/drawing/2018/hyperlinkcolor" val="tx"/>
                    </a:ext>
                  </a:extLst>
                </a:hlinkClick>
              </a:rPr>
              <a:t>https://www.rei.com/blog/hike/closing-gender-gap-great-outdoors</a:t>
            </a:r>
            <a:endParaRPr sz="1000">
              <a:solidFill>
                <a:srgbClr val="1C4587"/>
              </a:solidFill>
            </a:endParaRPr>
          </a:p>
          <a:p>
            <a:pPr marL="0" lvl="0" indent="0" algn="l" rtl="0">
              <a:lnSpc>
                <a:spcPct val="115000"/>
              </a:lnSpc>
              <a:spcBef>
                <a:spcPts val="0"/>
              </a:spcBef>
              <a:spcAft>
                <a:spcPts val="0"/>
              </a:spcAft>
              <a:buNone/>
            </a:pPr>
            <a:r>
              <a:rPr lang="en" sz="1000" baseline="30000">
                <a:solidFill>
                  <a:schemeClr val="dk1"/>
                </a:solidFill>
              </a:rPr>
              <a:t>3</a:t>
            </a:r>
            <a:r>
              <a:rPr lang="en" sz="1000" i="1">
                <a:solidFill>
                  <a:schemeClr val="dk1"/>
                </a:solidFill>
              </a:rPr>
              <a:t>Glaciers, gender, and science: A feminist glaciology framework for global environmental change research </a:t>
            </a:r>
            <a:r>
              <a:rPr lang="en" sz="1000">
                <a:solidFill>
                  <a:schemeClr val="dk1"/>
                </a:solidFill>
              </a:rPr>
              <a:t>(Carey et al 2016)</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ef8d89da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ef8d89da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1</a:t>
            </a:r>
            <a:r>
              <a:rPr lang="en" sz="1000">
                <a:solidFill>
                  <a:schemeClr val="dk1"/>
                </a:solidFill>
              </a:rPr>
              <a:t>Glacier recession and water resources in Peru’s Cordillera Blanca (Baraer et al 2012)</a:t>
            </a:r>
            <a:endParaRPr sz="10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2</a:t>
            </a:r>
            <a:r>
              <a:rPr lang="en" sz="1000">
                <a:solidFill>
                  <a:schemeClr val="dk1"/>
                </a:solidFill>
              </a:rPr>
              <a:t>Losses and damages connected to glacier retreat in the Cordillera Blanca, Peru (Motschmann et al 2020)</a:t>
            </a:r>
            <a:endParaRPr sz="10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highlight>
                  <a:schemeClr val="lt1"/>
                </a:highlight>
              </a:rPr>
              <a:t>3</a:t>
            </a:r>
            <a:r>
              <a:rPr lang="en" sz="1000">
                <a:solidFill>
                  <a:schemeClr val="dk1"/>
                </a:solidFill>
                <a:highlight>
                  <a:schemeClr val="lt1"/>
                </a:highlight>
              </a:rPr>
              <a:t>Climate change and the global pattern of moraine-dammed glacial lake outburst floods (Harrison et al 2017)</a:t>
            </a:r>
            <a:endParaRPr sz="1000">
              <a:solidFill>
                <a:schemeClr val="dk1"/>
              </a:solidFill>
            </a:endParaRPr>
          </a:p>
          <a:p>
            <a:pPr marL="0" lvl="0" indent="0" algn="l" rtl="0">
              <a:lnSpc>
                <a:spcPct val="115000"/>
              </a:lnSpc>
              <a:spcBef>
                <a:spcPts val="0"/>
              </a:spcBef>
              <a:spcAft>
                <a:spcPts val="0"/>
              </a:spcAft>
              <a:buNone/>
            </a:pPr>
            <a:r>
              <a:rPr lang="en" sz="1000" baseline="30000">
                <a:solidFill>
                  <a:schemeClr val="dk1"/>
                </a:solidFill>
              </a:rPr>
              <a:t>4</a:t>
            </a:r>
            <a:r>
              <a:rPr lang="en" sz="1000">
                <a:solidFill>
                  <a:schemeClr val="dk1"/>
                </a:solidFill>
              </a:rPr>
              <a:t>Living and dying with glaciers: people's historical vulnerability to avalanches and outburst floods in Peru (Carey 2005)</a:t>
            </a:r>
            <a:endParaRPr sz="1000">
              <a:solidFill>
                <a:schemeClr val="dk1"/>
              </a:solidFill>
            </a:endParaRPr>
          </a:p>
          <a:p>
            <a:pPr marL="0" lvl="0" indent="0" algn="l" rtl="0">
              <a:lnSpc>
                <a:spcPct val="115000"/>
              </a:lnSpc>
              <a:spcBef>
                <a:spcPts val="0"/>
              </a:spcBef>
              <a:spcAft>
                <a:spcPts val="0"/>
              </a:spcAft>
              <a:buNone/>
            </a:pPr>
            <a:r>
              <a:rPr lang="en" sz="1000" baseline="30000">
                <a:solidFill>
                  <a:schemeClr val="dk1"/>
                </a:solidFill>
              </a:rPr>
              <a:t>5</a:t>
            </a:r>
            <a:r>
              <a:rPr lang="en" sz="1000" i="1" u="sng">
                <a:solidFill>
                  <a:srgbClr val="1C4587"/>
                </a:solidFill>
                <a:hlinkClick r:id="rId3">
                  <a:extLst>
                    <a:ext uri="{A12FA001-AC4F-418D-AE19-62706E023703}">
                      <ahyp:hlinkClr xmlns:ahyp="http://schemas.microsoft.com/office/drawing/2018/hyperlinkcolor" val="tx"/>
                    </a:ext>
                  </a:extLst>
                </a:hlinkClick>
              </a:rPr>
              <a:t>https://climate.org/rising-sea-levels-and-indigenous-communities</a:t>
            </a:r>
            <a:r>
              <a:rPr lang="en" sz="1000" i="1">
                <a:solidFill>
                  <a:schemeClr val="dk1"/>
                </a:solidFill>
              </a:rPr>
              <a:t>/</a:t>
            </a:r>
            <a:endParaRPr sz="1000" i="1">
              <a:solidFill>
                <a:schemeClr val="dk1"/>
              </a:solidFill>
            </a:endParaRPr>
          </a:p>
          <a:p>
            <a:pPr marL="0" lvl="0" indent="0" algn="l" rtl="0">
              <a:lnSpc>
                <a:spcPct val="115000"/>
              </a:lnSpc>
              <a:spcBef>
                <a:spcPts val="0"/>
              </a:spcBef>
              <a:spcAft>
                <a:spcPts val="1600"/>
              </a:spcAft>
              <a:buClr>
                <a:schemeClr val="dk1"/>
              </a:buClr>
              <a:buSzPts val="1100"/>
              <a:buFont typeface="Arial"/>
              <a:buNone/>
            </a:pPr>
            <a:r>
              <a:rPr lang="en" sz="1000" baseline="30000">
                <a:solidFill>
                  <a:schemeClr val="dk1"/>
                </a:solidFill>
              </a:rPr>
              <a:t>6</a:t>
            </a:r>
            <a:r>
              <a:rPr lang="en" sz="1000" u="sng">
                <a:solidFill>
                  <a:srgbClr val="1155CC"/>
                </a:solidFill>
                <a:hlinkClick r:id="rId4">
                  <a:extLst>
                    <a:ext uri="{A12FA001-AC4F-418D-AE19-62706E023703}">
                      <ahyp:hlinkClr xmlns:ahyp="http://schemas.microsoft.com/office/drawing/2018/hyperlinkcolor" val="tx"/>
                    </a:ext>
                  </a:extLst>
                </a:hlinkClick>
              </a:rPr>
              <a:t>https://globalnews.ca/news/2705582/rising-sea-levels-erosion-threatens-lennox-island-off-coast-of-pei/</a:t>
            </a:r>
            <a:endParaRPr sz="1000" i="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e81dfb38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e81dfb38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aseline="30000"/>
              <a:t>1</a:t>
            </a:r>
            <a:r>
              <a:rPr lang="en"/>
              <a:t>https://www.un.org/development/desa/indigenouspeoples/mandated-areas1/education.html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8ef8d89da9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8ef8d89da9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baseline="30000"/>
              <a:t>1</a:t>
            </a:r>
            <a:r>
              <a:rPr lang="en" sz="1000">
                <a:solidFill>
                  <a:schemeClr val="dk1"/>
                </a:solidFill>
              </a:rPr>
              <a:t>Sámi traditional ecological knowledge as a guide to science: Snow, ice and reindeer pasture facing climate change (Riseth et al 2011)</a:t>
            </a: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ef8d89da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8ef8d89da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1</a:t>
            </a:r>
            <a:r>
              <a:rPr lang="en" sz="1000" u="sng">
                <a:solidFill>
                  <a:srgbClr val="1C4587"/>
                </a:solidFill>
                <a:hlinkClick r:id="rId3">
                  <a:extLst>
                    <a:ext uri="{A12FA001-AC4F-418D-AE19-62706E023703}">
                      <ahyp:hlinkClr xmlns:ahyp="http://schemas.microsoft.com/office/drawing/2018/hyperlinkcolor" val="tx"/>
                    </a:ext>
                  </a:extLst>
                </a:hlinkClick>
              </a:rPr>
              <a:t>https://en.wikipedia.org/wiki/Louis_Agassiz</a:t>
            </a:r>
            <a:endParaRPr sz="1000">
              <a:solidFill>
                <a:srgbClr val="1C4587"/>
              </a:solidFill>
            </a:endParaRPr>
          </a:p>
          <a:p>
            <a:pPr marL="0" lvl="0" indent="0" algn="l" rtl="0">
              <a:lnSpc>
                <a:spcPct val="115000"/>
              </a:lnSpc>
              <a:spcBef>
                <a:spcPts val="0"/>
              </a:spcBef>
              <a:spcAft>
                <a:spcPts val="0"/>
              </a:spcAft>
              <a:buClr>
                <a:schemeClr val="dk1"/>
              </a:buClr>
              <a:buSzPts val="1100"/>
              <a:buFont typeface="Arial"/>
              <a:buNone/>
            </a:pPr>
            <a:r>
              <a:rPr lang="en" sz="1000" baseline="30000">
                <a:solidFill>
                  <a:schemeClr val="dk1"/>
                </a:solidFill>
              </a:rPr>
              <a:t>2</a:t>
            </a:r>
            <a:r>
              <a:rPr lang="en" sz="1000">
                <a:solidFill>
                  <a:schemeClr val="dk1"/>
                </a:solidFill>
              </a:rPr>
              <a:t>The Roots of the I.Q. Debate: Eugenics and Social Control (Quigley 1995)</a:t>
            </a:r>
            <a:endParaRPr sz="10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baseline="30000">
                <a:solidFill>
                  <a:srgbClr val="110000"/>
                </a:solidFill>
              </a:rPr>
              <a:t>3</a:t>
            </a:r>
            <a:r>
              <a:rPr lang="en" sz="1000" u="sng">
                <a:solidFill>
                  <a:srgbClr val="1C4587"/>
                </a:solidFill>
                <a:hlinkClick r:id="rId4">
                  <a:extLst>
                    <a:ext uri="{A12FA001-AC4F-418D-AE19-62706E023703}">
                      <ahyp:hlinkClr xmlns:ahyp="http://schemas.microsoft.com/office/drawing/2018/hyperlinkcolor" val="tx"/>
                    </a:ext>
                  </a:extLst>
                </a:hlinkClick>
              </a:rPr>
              <a:t>https://scalar.usc.edu/works/measuring-prejudice/one-race-or-several-species</a:t>
            </a:r>
            <a:endParaRPr sz="1000">
              <a:solidFill>
                <a:srgbClr val="1C4587"/>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ae81dfb38f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ae81dfb38f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aseline="30000"/>
              <a:t>1</a:t>
            </a:r>
            <a:r>
              <a:rPr lang="en" sz="1000" u="sng">
                <a:solidFill>
                  <a:srgbClr val="1C4587"/>
                </a:solidFill>
                <a:hlinkClick r:id="rId3">
                  <a:extLst>
                    <a:ext uri="{A12FA001-AC4F-418D-AE19-62706E023703}">
                      <ahyp:hlinkClr xmlns:ahyp="http://schemas.microsoft.com/office/drawing/2018/hyperlinkcolor" val="tx"/>
                    </a:ext>
                  </a:extLst>
                </a:hlinkClick>
              </a:rPr>
              <a:t>https://www.kb.nl/sites/default/files/docs/carstens-translation.pdf</a:t>
            </a:r>
            <a:endParaRPr sz="1000">
              <a:solidFill>
                <a:srgbClr val="1C4587"/>
              </a:solidFill>
            </a:endParaRPr>
          </a:p>
          <a:p>
            <a:pPr marL="0" lvl="0" indent="0" algn="l" rtl="0">
              <a:spcBef>
                <a:spcPts val="0"/>
              </a:spcBef>
              <a:spcAft>
                <a:spcPts val="0"/>
              </a:spcAft>
              <a:buNone/>
            </a:pPr>
            <a:r>
              <a:rPr lang="en" sz="1000" baseline="30000"/>
              <a:t>2</a:t>
            </a:r>
            <a:r>
              <a:rPr lang="en" sz="1000" u="sng">
                <a:solidFill>
                  <a:srgbClr val="1C4587"/>
                </a:solidFill>
                <a:hlinkClick r:id="rId4">
                  <a:extLst>
                    <a:ext uri="{A12FA001-AC4F-418D-AE19-62706E023703}">
                      <ahyp:hlinkClr xmlns:ahyp="http://schemas.microsoft.com/office/drawing/2018/hyperlinkcolor" val="tx"/>
                    </a:ext>
                  </a:extLst>
                </a:hlinkClick>
              </a:rPr>
              <a:t>https://www.flickr.com/photos/46179870@N04/14122786124</a:t>
            </a:r>
            <a:endParaRPr sz="1000">
              <a:solidFill>
                <a:srgbClr val="1C4587"/>
              </a:solidFill>
            </a:endParaRPr>
          </a:p>
          <a:p>
            <a:pPr marL="0" lvl="0" indent="0" algn="l" rtl="0">
              <a:spcBef>
                <a:spcPts val="0"/>
              </a:spcBef>
              <a:spcAft>
                <a:spcPts val="0"/>
              </a:spcAft>
              <a:buNone/>
            </a:pPr>
            <a:r>
              <a:rPr lang="en" sz="1000" baseline="30000"/>
              <a:t>3</a:t>
            </a:r>
            <a:r>
              <a:rPr lang="en" sz="1000" u="sng">
                <a:solidFill>
                  <a:srgbClr val="1C4587"/>
                </a:solidFill>
                <a:hlinkClick r:id="rId5">
                  <a:extLst>
                    <a:ext uri="{A12FA001-AC4F-418D-AE19-62706E023703}">
                      <ahyp:hlinkClr xmlns:ahyp="http://schemas.microsoft.com/office/drawing/2018/hyperlinkcolor" val="tx"/>
                    </a:ext>
                  </a:extLst>
                </a:hlinkClick>
              </a:rPr>
              <a:t>https://www.egu.eu/awards-medals/julia-and-johannes-weertman/</a:t>
            </a:r>
            <a:endParaRPr sz="1000">
              <a:solidFill>
                <a:srgbClr val="1C4587"/>
              </a:solidFill>
            </a:endParaRPr>
          </a:p>
          <a:p>
            <a:pPr marL="0" lvl="0" indent="0" algn="l" rtl="0">
              <a:spcBef>
                <a:spcPts val="0"/>
              </a:spcBef>
              <a:spcAft>
                <a:spcPts val="0"/>
              </a:spcAft>
              <a:buNone/>
            </a:pP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771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Glaciology, Race, and Masculinity</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3059647"/>
            <a:ext cx="8520600" cy="2031325"/>
          </a:xfrm>
          <a:prstGeom prst="rect">
            <a:avLst/>
          </a:prstGeom>
        </p:spPr>
        <p:txBody>
          <a:bodyPr wrap="square">
            <a:spAutoFit/>
          </a:bodyPr>
          <a:lstStyle/>
          <a:p>
            <a:r>
              <a:rPr lang="en-US" b="1" dirty="0"/>
              <a:t>Contributors</a:t>
            </a:r>
            <a:r>
              <a:rPr lang="en-US" dirty="0"/>
              <a:t>: Seth Olinger</a:t>
            </a:r>
          </a:p>
          <a:p>
            <a:r>
              <a:rPr lang="en-US" b="1" dirty="0"/>
              <a:t>Keywords</a:t>
            </a:r>
            <a:r>
              <a:rPr lang="en-US" dirty="0"/>
              <a:t>: glaciology, masculinity, feminism, Indigenous peoples, scientific racism</a:t>
            </a:r>
          </a:p>
          <a:p>
            <a:r>
              <a:rPr lang="en-US" b="1" dirty="0"/>
              <a:t>Location</a:t>
            </a:r>
            <a:r>
              <a:rPr lang="en-US" dirty="0"/>
              <a:t>: United States, global</a:t>
            </a:r>
          </a:p>
          <a:p>
            <a:r>
              <a:rPr lang="en-US" b="1" dirty="0"/>
              <a:t>People</a:t>
            </a:r>
            <a:r>
              <a:rPr lang="en-US" dirty="0"/>
              <a:t>: Louis Agassiz, Jan </a:t>
            </a:r>
            <a:r>
              <a:rPr lang="en-US" dirty="0" err="1"/>
              <a:t>Carstenszoon</a:t>
            </a:r>
            <a:endParaRPr lang="en-US" dirty="0"/>
          </a:p>
          <a:p>
            <a:r>
              <a:rPr lang="en-US" b="1" dirty="0"/>
              <a:t>Last updated</a:t>
            </a:r>
            <a:r>
              <a:rPr lang="en-US" dirty="0"/>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05884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body" idx="1"/>
          </p:nvPr>
        </p:nvSpPr>
        <p:spPr>
          <a:xfrm>
            <a:off x="311700" y="771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rgbClr val="990000"/>
                </a:solidFill>
              </a:rPr>
              <a:t>In 2009, &lt;20% of authors in </a:t>
            </a:r>
            <a:r>
              <a:rPr lang="en" sz="1400" i="1">
                <a:solidFill>
                  <a:srgbClr val="990000"/>
                </a:solidFill>
              </a:rPr>
              <a:t>Journal of Glaciology</a:t>
            </a:r>
            <a:r>
              <a:rPr lang="en" sz="1400">
                <a:solidFill>
                  <a:srgbClr val="990000"/>
                </a:solidFill>
              </a:rPr>
              <a:t> &amp; </a:t>
            </a:r>
            <a:r>
              <a:rPr lang="en" sz="1400" i="1">
                <a:solidFill>
                  <a:srgbClr val="990000"/>
                </a:solidFill>
              </a:rPr>
              <a:t>Annals of Glaciology</a:t>
            </a:r>
            <a:r>
              <a:rPr lang="en" sz="1400">
                <a:solidFill>
                  <a:srgbClr val="990000"/>
                </a:solidFill>
              </a:rPr>
              <a:t> were women.</a:t>
            </a:r>
            <a:r>
              <a:rPr lang="en" sz="1400" baseline="30000">
                <a:solidFill>
                  <a:srgbClr val="990000"/>
                </a:solidFill>
              </a:rPr>
              <a:t>1</a:t>
            </a:r>
            <a:endParaRPr sz="1400" baseline="30000">
              <a:solidFill>
                <a:srgbClr val="990000"/>
              </a:solidFill>
            </a:endParaRPr>
          </a:p>
        </p:txBody>
      </p:sp>
      <p:pic>
        <p:nvPicPr>
          <p:cNvPr id="65" name="Google Shape;65;p14"/>
          <p:cNvPicPr preferRelativeResize="0"/>
          <p:nvPr/>
        </p:nvPicPr>
        <p:blipFill rotWithShape="1">
          <a:blip r:embed="rId3">
            <a:alphaModFix/>
          </a:blip>
          <a:srcRect l="10463" r="8169" b="62381"/>
          <a:stretch/>
        </p:blipFill>
        <p:spPr>
          <a:xfrm>
            <a:off x="1005400" y="1431900"/>
            <a:ext cx="4983200" cy="1212725"/>
          </a:xfrm>
          <a:prstGeom prst="rect">
            <a:avLst/>
          </a:prstGeom>
          <a:noFill/>
          <a:ln>
            <a:noFill/>
          </a:ln>
        </p:spPr>
      </p:pic>
      <p:sp>
        <p:nvSpPr>
          <p:cNvPr id="67" name="Google Shape;67;p14"/>
          <p:cNvSpPr txBox="1"/>
          <p:nvPr/>
        </p:nvSpPr>
        <p:spPr>
          <a:xfrm>
            <a:off x="6885975" y="1564325"/>
            <a:ext cx="1333200" cy="83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Why?</a:t>
            </a:r>
            <a:endParaRPr sz="2400" dirty="0"/>
          </a:p>
        </p:txBody>
      </p:sp>
      <p:pic>
        <p:nvPicPr>
          <p:cNvPr id="68" name="Google Shape;68;p14"/>
          <p:cNvPicPr preferRelativeResize="0"/>
          <p:nvPr/>
        </p:nvPicPr>
        <p:blipFill rotWithShape="1">
          <a:blip r:embed="rId3">
            <a:alphaModFix/>
          </a:blip>
          <a:srcRect t="38313"/>
          <a:stretch/>
        </p:blipFill>
        <p:spPr>
          <a:xfrm>
            <a:off x="311700" y="2979725"/>
            <a:ext cx="6124251" cy="1988600"/>
          </a:xfrm>
          <a:prstGeom prst="rect">
            <a:avLst/>
          </a:prstGeom>
          <a:noFill/>
          <a:ln>
            <a:noFill/>
          </a:ln>
        </p:spPr>
      </p:pic>
      <p:sp>
        <p:nvSpPr>
          <p:cNvPr id="69" name="Google Shape;69;p14"/>
          <p:cNvSpPr txBox="1"/>
          <p:nvPr/>
        </p:nvSpPr>
        <p:spPr>
          <a:xfrm>
            <a:off x="2105425" y="1214525"/>
            <a:ext cx="3147300" cy="3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t>Number of female first authorships</a:t>
            </a:r>
            <a:endParaRPr u="sng"/>
          </a:p>
        </p:txBody>
      </p:sp>
      <p:sp>
        <p:nvSpPr>
          <p:cNvPr id="70" name="Google Shape;70;p14"/>
          <p:cNvSpPr txBox="1"/>
          <p:nvPr/>
        </p:nvSpPr>
        <p:spPr>
          <a:xfrm>
            <a:off x="2105425" y="2743850"/>
            <a:ext cx="3147300" cy="3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t>Number of total female authorships</a:t>
            </a:r>
            <a:endParaRPr u="sng"/>
          </a:p>
        </p:txBody>
      </p:sp>
      <p:cxnSp>
        <p:nvCxnSpPr>
          <p:cNvPr id="71" name="Google Shape;71;p14"/>
          <p:cNvCxnSpPr/>
          <p:nvPr/>
        </p:nvCxnSpPr>
        <p:spPr>
          <a:xfrm>
            <a:off x="4087146" y="2156250"/>
            <a:ext cx="0" cy="641400"/>
          </a:xfrm>
          <a:prstGeom prst="straightConnector1">
            <a:avLst/>
          </a:prstGeom>
          <a:noFill/>
          <a:ln w="19050" cap="flat" cmpd="sng">
            <a:solidFill>
              <a:srgbClr val="000000"/>
            </a:solidFill>
            <a:prstDash val="dash"/>
            <a:round/>
            <a:headEnd type="none" w="med" len="med"/>
            <a:tailEnd type="none" w="med" len="med"/>
          </a:ln>
        </p:spPr>
      </p:cxnSp>
      <p:cxnSp>
        <p:nvCxnSpPr>
          <p:cNvPr id="72" name="Google Shape;72;p14"/>
          <p:cNvCxnSpPr/>
          <p:nvPr/>
        </p:nvCxnSpPr>
        <p:spPr>
          <a:xfrm>
            <a:off x="4079829" y="2761165"/>
            <a:ext cx="2346000" cy="0"/>
          </a:xfrm>
          <a:prstGeom prst="straightConnector1">
            <a:avLst/>
          </a:prstGeom>
          <a:noFill/>
          <a:ln w="19050" cap="flat" cmpd="sng">
            <a:solidFill>
              <a:srgbClr val="000000"/>
            </a:solidFill>
            <a:prstDash val="dash"/>
            <a:round/>
            <a:headEnd type="none" w="med" len="med"/>
            <a:tailEnd type="none" w="med" len="med"/>
          </a:ln>
        </p:spPr>
      </p:cxnSp>
      <p:sp>
        <p:nvSpPr>
          <p:cNvPr id="73" name="Google Shape;73;p14"/>
          <p:cNvSpPr txBox="1"/>
          <p:nvPr/>
        </p:nvSpPr>
        <p:spPr>
          <a:xfrm>
            <a:off x="6399523" y="2561706"/>
            <a:ext cx="2306100" cy="75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t>1985:</a:t>
            </a:r>
            <a:r>
              <a:rPr lang="en" dirty="0"/>
              <a:t> first year in which over 10 papers were first-authored by women</a:t>
            </a:r>
            <a:endParaRPr dirty="0"/>
          </a:p>
        </p:txBody>
      </p:sp>
      <p:sp>
        <p:nvSpPr>
          <p:cNvPr id="74" name="Google Shape;74;p14"/>
          <p:cNvSpPr txBox="1"/>
          <p:nvPr/>
        </p:nvSpPr>
        <p:spPr>
          <a:xfrm>
            <a:off x="3565862" y="4713244"/>
            <a:ext cx="1694100" cy="3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latin typeface="Calibri"/>
                <a:ea typeface="Calibri"/>
                <a:cs typeface="Calibri"/>
                <a:sym typeface="Calibri"/>
              </a:rPr>
              <a:t>Reproduced from Hulbe et al, 2010</a:t>
            </a:r>
            <a:endParaRPr sz="800" b="1">
              <a:latin typeface="Calibri"/>
              <a:ea typeface="Calibri"/>
              <a:cs typeface="Calibri"/>
              <a:sym typeface="Calibri"/>
            </a:endParaRPr>
          </a:p>
        </p:txBody>
      </p:sp>
      <p:sp>
        <p:nvSpPr>
          <p:cNvPr id="15" name="Google Shape;115;p28">
            <a:extLst>
              <a:ext uri="{FF2B5EF4-FFF2-40B4-BE49-F238E27FC236}">
                <a16:creationId xmlns:a16="http://schemas.microsoft.com/office/drawing/2014/main" id="{0980659B-0143-F24D-9CBC-6D449F536978}"/>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Glaciology is a male-dominated field</a:t>
            </a:r>
            <a:endParaRPr lang="en-US" sz="2550" dirty="0"/>
          </a:p>
        </p:txBody>
      </p:sp>
    </p:spTree>
    <p:extLst>
      <p:ext uri="{BB962C8B-B14F-4D97-AF65-F5344CB8AC3E}">
        <p14:creationId xmlns:p14="http://schemas.microsoft.com/office/powerpoint/2010/main" val="1137971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body" idx="1"/>
          </p:nvPr>
        </p:nvSpPr>
        <p:spPr>
          <a:xfrm>
            <a:off x="311700" y="771475"/>
            <a:ext cx="8520600" cy="38862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200">
              <a:solidFill>
                <a:srgbClr val="000000"/>
              </a:solidFill>
            </a:endParaRPr>
          </a:p>
          <a:p>
            <a:pPr marL="0" lvl="0" indent="0" algn="l" rtl="0">
              <a:spcBef>
                <a:spcPts val="1600"/>
              </a:spcBef>
              <a:spcAft>
                <a:spcPts val="0"/>
              </a:spcAft>
              <a:buNone/>
            </a:pPr>
            <a:r>
              <a:rPr lang="en" sz="1200" b="1">
                <a:solidFill>
                  <a:srgbClr val="000000"/>
                </a:solidFill>
              </a:rPr>
              <a:t>Inception of the university system excluded women:</a:t>
            </a:r>
            <a:r>
              <a:rPr lang="en" sz="1200">
                <a:solidFill>
                  <a:srgbClr val="000000"/>
                </a:solidFill>
              </a:rPr>
              <a:t> The development of Western science was masculine by design.</a:t>
            </a:r>
            <a:endParaRPr sz="1200">
              <a:solidFill>
                <a:srgbClr val="000000"/>
              </a:solidFill>
            </a:endParaRPr>
          </a:p>
          <a:p>
            <a:pPr marL="914400" lvl="0" indent="0" algn="l" rtl="0">
              <a:spcBef>
                <a:spcPts val="1600"/>
              </a:spcBef>
              <a:spcAft>
                <a:spcPts val="0"/>
              </a:spcAft>
              <a:buNone/>
            </a:pPr>
            <a:endParaRPr sz="1200" b="1">
              <a:solidFill>
                <a:srgbClr val="000000"/>
              </a:solidFill>
            </a:endParaRPr>
          </a:p>
          <a:p>
            <a:pPr marL="0" lvl="0" indent="0" algn="l" rtl="0">
              <a:spcBef>
                <a:spcPts val="1600"/>
              </a:spcBef>
              <a:spcAft>
                <a:spcPts val="0"/>
              </a:spcAft>
              <a:buNone/>
            </a:pPr>
            <a:endParaRPr sz="1200" b="1">
              <a:solidFill>
                <a:srgbClr val="000000"/>
              </a:solidFill>
            </a:endParaRPr>
          </a:p>
          <a:p>
            <a:pPr marL="0" lvl="0" indent="0" algn="l" rtl="0">
              <a:spcBef>
                <a:spcPts val="0"/>
              </a:spcBef>
              <a:spcAft>
                <a:spcPts val="0"/>
              </a:spcAft>
              <a:buNone/>
            </a:pPr>
            <a:endParaRPr sz="1200" b="1">
              <a:solidFill>
                <a:srgbClr val="000000"/>
              </a:solidFill>
            </a:endParaRPr>
          </a:p>
          <a:p>
            <a:pPr marL="0" lvl="0" indent="0" algn="l" rtl="0">
              <a:spcBef>
                <a:spcPts val="0"/>
              </a:spcBef>
              <a:spcAft>
                <a:spcPts val="0"/>
              </a:spcAft>
              <a:buNone/>
            </a:pPr>
            <a:endParaRPr sz="1200" baseline="30000">
              <a:solidFill>
                <a:schemeClr val="dk1"/>
              </a:solidFill>
            </a:endParaRPr>
          </a:p>
          <a:p>
            <a:pPr marL="0" lvl="0" indent="0" algn="l" rtl="0">
              <a:spcBef>
                <a:spcPts val="0"/>
              </a:spcBef>
              <a:spcAft>
                <a:spcPts val="0"/>
              </a:spcAft>
              <a:buNone/>
            </a:pPr>
            <a:r>
              <a:rPr lang="en" sz="1200" b="1">
                <a:solidFill>
                  <a:schemeClr val="dk1"/>
                </a:solidFill>
              </a:rPr>
              <a:t>Contributions by women were largely ignored: </a:t>
            </a:r>
            <a:r>
              <a:rPr lang="en" sz="1200">
                <a:solidFill>
                  <a:schemeClr val="dk1"/>
                </a:solidFill>
              </a:rPr>
              <a:t>In the 1800s, expeditions into the field were led by men, and the emerging field of glaciology was developed by those men. Women regularly attended such expeditions, making observations and collecting data, but were remembered as wives of an expedition’s male members and not as scientists in their own right.</a:t>
            </a:r>
            <a:r>
              <a:rPr lang="en" sz="1200" baseline="30000">
                <a:solidFill>
                  <a:schemeClr val="dk1"/>
                </a:solidFill>
              </a:rPr>
              <a:t>1</a:t>
            </a:r>
            <a:endParaRPr sz="1200" baseline="30000">
              <a:solidFill>
                <a:schemeClr val="dk1"/>
              </a:solidFill>
            </a:endParaRPr>
          </a:p>
          <a:p>
            <a:pPr marL="0" lvl="0" indent="0" algn="l" rtl="0">
              <a:spcBef>
                <a:spcPts val="1600"/>
              </a:spcBef>
              <a:spcAft>
                <a:spcPts val="0"/>
              </a:spcAft>
              <a:buClr>
                <a:schemeClr val="dk1"/>
              </a:buClr>
              <a:buSzPts val="1100"/>
              <a:buFont typeface="Arial"/>
              <a:buNone/>
            </a:pPr>
            <a:r>
              <a:rPr lang="en" sz="1200" b="1">
                <a:solidFill>
                  <a:schemeClr val="dk1"/>
                </a:solidFill>
              </a:rPr>
              <a:t>Academic skill is conflated with outdoorsmanship: </a:t>
            </a:r>
            <a:r>
              <a:rPr lang="en" sz="1200">
                <a:solidFill>
                  <a:schemeClr val="dk1"/>
                </a:solidFill>
              </a:rPr>
              <a:t>Outdoors experience, considered a prerequisite to glaciology, is more common among men than women</a:t>
            </a:r>
            <a:r>
              <a:rPr lang="en" sz="1200" baseline="30000">
                <a:solidFill>
                  <a:schemeClr val="dk1"/>
                </a:solidFill>
              </a:rPr>
              <a:t>2</a:t>
            </a:r>
            <a:r>
              <a:rPr lang="en" sz="1200">
                <a:solidFill>
                  <a:schemeClr val="dk1"/>
                </a:solidFill>
              </a:rPr>
              <a:t> and requires financial means, presenting a barrier-to-entry for potential scientists. Even today, media coverage and conversations within glaciology often focus on tales of difficult field work and extra-academic adventures.</a:t>
            </a:r>
            <a:r>
              <a:rPr lang="en" sz="1200" baseline="30000">
                <a:solidFill>
                  <a:schemeClr val="dk1"/>
                </a:solidFill>
              </a:rPr>
              <a:t>3</a:t>
            </a:r>
            <a:endParaRPr sz="1200">
              <a:solidFill>
                <a:srgbClr val="000000"/>
              </a:solidFill>
            </a:endParaRPr>
          </a:p>
        </p:txBody>
      </p:sp>
      <p:sp>
        <p:nvSpPr>
          <p:cNvPr id="80" name="Google Shape;80;p15"/>
          <p:cNvSpPr txBox="1">
            <a:spLocks noGrp="1"/>
          </p:cNvSpPr>
          <p:nvPr>
            <p:ph type="body" idx="1"/>
          </p:nvPr>
        </p:nvSpPr>
        <p:spPr>
          <a:xfrm>
            <a:off x="311700" y="771475"/>
            <a:ext cx="8520600" cy="443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rgbClr val="990000"/>
                </a:solidFill>
              </a:rPr>
              <a:t>In 2009, &lt;20% of authors in </a:t>
            </a:r>
            <a:r>
              <a:rPr lang="en" sz="1400" i="1">
                <a:solidFill>
                  <a:srgbClr val="990000"/>
                </a:solidFill>
              </a:rPr>
              <a:t>Journal of Glaciology</a:t>
            </a:r>
            <a:r>
              <a:rPr lang="en" sz="1400">
                <a:solidFill>
                  <a:srgbClr val="990000"/>
                </a:solidFill>
              </a:rPr>
              <a:t> &amp; </a:t>
            </a:r>
            <a:r>
              <a:rPr lang="en" sz="1400" i="1">
                <a:solidFill>
                  <a:srgbClr val="990000"/>
                </a:solidFill>
              </a:rPr>
              <a:t>Annals of Glaciology</a:t>
            </a:r>
            <a:r>
              <a:rPr lang="en" sz="1400">
                <a:solidFill>
                  <a:srgbClr val="990000"/>
                </a:solidFill>
              </a:rPr>
              <a:t> were women.</a:t>
            </a:r>
            <a:r>
              <a:rPr lang="en" sz="1400" baseline="30000">
                <a:solidFill>
                  <a:srgbClr val="990000"/>
                </a:solidFill>
              </a:rPr>
              <a:t>1</a:t>
            </a:r>
            <a:endParaRPr sz="1400" baseline="30000">
              <a:solidFill>
                <a:srgbClr val="990000"/>
              </a:solidFill>
            </a:endParaRPr>
          </a:p>
        </p:txBody>
      </p:sp>
      <p:cxnSp>
        <p:nvCxnSpPr>
          <p:cNvPr id="82" name="Google Shape;82;p15"/>
          <p:cNvCxnSpPr/>
          <p:nvPr/>
        </p:nvCxnSpPr>
        <p:spPr>
          <a:xfrm>
            <a:off x="4567100" y="1977950"/>
            <a:ext cx="3691500" cy="0"/>
          </a:xfrm>
          <a:prstGeom prst="straightConnector1">
            <a:avLst/>
          </a:prstGeom>
          <a:noFill/>
          <a:ln w="19050" cap="flat" cmpd="sng">
            <a:solidFill>
              <a:srgbClr val="000000"/>
            </a:solidFill>
            <a:prstDash val="solid"/>
            <a:round/>
            <a:headEnd type="none" w="med" len="med"/>
            <a:tailEnd type="triangle" w="med" len="med"/>
          </a:ln>
        </p:spPr>
      </p:cxnSp>
      <p:cxnSp>
        <p:nvCxnSpPr>
          <p:cNvPr id="83" name="Google Shape;83;p15"/>
          <p:cNvCxnSpPr/>
          <p:nvPr/>
        </p:nvCxnSpPr>
        <p:spPr>
          <a:xfrm>
            <a:off x="934475" y="1913300"/>
            <a:ext cx="0" cy="138900"/>
          </a:xfrm>
          <a:prstGeom prst="straightConnector1">
            <a:avLst/>
          </a:prstGeom>
          <a:noFill/>
          <a:ln w="19050" cap="flat" cmpd="sng">
            <a:solidFill>
              <a:srgbClr val="000000"/>
            </a:solidFill>
            <a:prstDash val="solid"/>
            <a:round/>
            <a:headEnd type="none" w="med" len="med"/>
            <a:tailEnd type="none" w="med" len="med"/>
          </a:ln>
        </p:spPr>
      </p:cxnSp>
      <p:cxnSp>
        <p:nvCxnSpPr>
          <p:cNvPr id="84" name="Google Shape;84;p15"/>
          <p:cNvCxnSpPr/>
          <p:nvPr/>
        </p:nvCxnSpPr>
        <p:spPr>
          <a:xfrm>
            <a:off x="6129466" y="1913288"/>
            <a:ext cx="0" cy="138900"/>
          </a:xfrm>
          <a:prstGeom prst="straightConnector1">
            <a:avLst/>
          </a:prstGeom>
          <a:noFill/>
          <a:ln w="19050" cap="flat" cmpd="sng">
            <a:solidFill>
              <a:srgbClr val="000000"/>
            </a:solidFill>
            <a:prstDash val="solid"/>
            <a:round/>
            <a:headEnd type="none" w="med" len="med"/>
            <a:tailEnd type="none" w="med" len="med"/>
          </a:ln>
        </p:spPr>
      </p:cxnSp>
      <p:cxnSp>
        <p:nvCxnSpPr>
          <p:cNvPr id="85" name="Google Shape;85;p15"/>
          <p:cNvCxnSpPr/>
          <p:nvPr/>
        </p:nvCxnSpPr>
        <p:spPr>
          <a:xfrm>
            <a:off x="8453425" y="2136500"/>
            <a:ext cx="0" cy="0"/>
          </a:xfrm>
          <a:prstGeom prst="straightConnector1">
            <a:avLst/>
          </a:prstGeom>
          <a:noFill/>
          <a:ln w="19050" cap="flat" cmpd="sng">
            <a:solidFill>
              <a:srgbClr val="000000"/>
            </a:solidFill>
            <a:prstDash val="solid"/>
            <a:round/>
            <a:headEnd type="none" w="med" len="med"/>
            <a:tailEnd type="none" w="med" len="med"/>
          </a:ln>
        </p:spPr>
      </p:cxnSp>
      <p:cxnSp>
        <p:nvCxnSpPr>
          <p:cNvPr id="86" name="Google Shape;86;p15"/>
          <p:cNvCxnSpPr/>
          <p:nvPr/>
        </p:nvCxnSpPr>
        <p:spPr>
          <a:xfrm>
            <a:off x="6729800" y="1913300"/>
            <a:ext cx="0" cy="138900"/>
          </a:xfrm>
          <a:prstGeom prst="straightConnector1">
            <a:avLst/>
          </a:prstGeom>
          <a:noFill/>
          <a:ln w="19050" cap="flat" cmpd="sng">
            <a:solidFill>
              <a:srgbClr val="000000"/>
            </a:solidFill>
            <a:prstDash val="solid"/>
            <a:round/>
            <a:headEnd type="none" w="med" len="med"/>
            <a:tailEnd type="none" w="med" len="med"/>
          </a:ln>
        </p:spPr>
      </p:cxnSp>
      <p:sp>
        <p:nvSpPr>
          <p:cNvPr id="87" name="Google Shape;87;p15"/>
          <p:cNvSpPr txBox="1"/>
          <p:nvPr/>
        </p:nvSpPr>
        <p:spPr>
          <a:xfrm>
            <a:off x="695050" y="2052200"/>
            <a:ext cx="1081200" cy="44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t>University of </a:t>
            </a:r>
            <a:endParaRPr sz="1000"/>
          </a:p>
          <a:p>
            <a:pPr marL="0" lvl="0" indent="0" algn="l" rtl="0">
              <a:spcBef>
                <a:spcPts val="0"/>
              </a:spcBef>
              <a:spcAft>
                <a:spcPts val="0"/>
              </a:spcAft>
              <a:buNone/>
            </a:pPr>
            <a:r>
              <a:rPr lang="en" sz="1000"/>
              <a:t>Oxford founded</a:t>
            </a:r>
            <a:endParaRPr sz="1000"/>
          </a:p>
        </p:txBody>
      </p:sp>
      <p:sp>
        <p:nvSpPr>
          <p:cNvPr id="88" name="Google Shape;88;p15"/>
          <p:cNvSpPr txBox="1"/>
          <p:nvPr/>
        </p:nvSpPr>
        <p:spPr>
          <a:xfrm>
            <a:off x="5887966" y="1605800"/>
            <a:ext cx="483000" cy="307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b="1"/>
              <a:t>1920</a:t>
            </a:r>
            <a:endParaRPr sz="1000"/>
          </a:p>
        </p:txBody>
      </p:sp>
      <p:sp>
        <p:nvSpPr>
          <p:cNvPr id="89" name="Google Shape;89;p15"/>
          <p:cNvSpPr txBox="1"/>
          <p:nvPr/>
        </p:nvSpPr>
        <p:spPr>
          <a:xfrm>
            <a:off x="6484600" y="2052200"/>
            <a:ext cx="1582200" cy="44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t>First female members elected to Royal Society</a:t>
            </a:r>
            <a:endParaRPr sz="1000"/>
          </a:p>
        </p:txBody>
      </p:sp>
      <p:sp>
        <p:nvSpPr>
          <p:cNvPr id="90" name="Google Shape;90;p15"/>
          <p:cNvSpPr txBox="1"/>
          <p:nvPr/>
        </p:nvSpPr>
        <p:spPr>
          <a:xfrm>
            <a:off x="695050" y="1605800"/>
            <a:ext cx="532800" cy="307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b="1"/>
              <a:t>1100s</a:t>
            </a:r>
            <a:endParaRPr sz="1000"/>
          </a:p>
        </p:txBody>
      </p:sp>
      <p:sp>
        <p:nvSpPr>
          <p:cNvPr id="91" name="Google Shape;91;p15"/>
          <p:cNvSpPr txBox="1"/>
          <p:nvPr/>
        </p:nvSpPr>
        <p:spPr>
          <a:xfrm>
            <a:off x="4744975" y="2052200"/>
            <a:ext cx="1613700" cy="44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t>Women made eligible for </a:t>
            </a:r>
            <a:endParaRPr sz="1000"/>
          </a:p>
          <a:p>
            <a:pPr marL="0" lvl="0" indent="0" algn="l" rtl="0">
              <a:spcBef>
                <a:spcPts val="0"/>
              </a:spcBef>
              <a:spcAft>
                <a:spcPts val="0"/>
              </a:spcAft>
              <a:buNone/>
            </a:pPr>
            <a:r>
              <a:rPr lang="en" sz="1000"/>
              <a:t>full admission at Oxford</a:t>
            </a:r>
            <a:endParaRPr sz="1000"/>
          </a:p>
        </p:txBody>
      </p:sp>
      <p:sp>
        <p:nvSpPr>
          <p:cNvPr id="92" name="Google Shape;92;p15"/>
          <p:cNvSpPr txBox="1"/>
          <p:nvPr/>
        </p:nvSpPr>
        <p:spPr>
          <a:xfrm>
            <a:off x="6488300" y="1605800"/>
            <a:ext cx="483000" cy="307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b="1"/>
              <a:t>1945</a:t>
            </a:r>
            <a:endParaRPr sz="1000"/>
          </a:p>
        </p:txBody>
      </p:sp>
      <p:cxnSp>
        <p:nvCxnSpPr>
          <p:cNvPr id="93" name="Google Shape;93;p15"/>
          <p:cNvCxnSpPr/>
          <p:nvPr/>
        </p:nvCxnSpPr>
        <p:spPr>
          <a:xfrm>
            <a:off x="3062266" y="1913288"/>
            <a:ext cx="0" cy="138900"/>
          </a:xfrm>
          <a:prstGeom prst="straightConnector1">
            <a:avLst/>
          </a:prstGeom>
          <a:noFill/>
          <a:ln w="19050" cap="flat" cmpd="sng">
            <a:solidFill>
              <a:srgbClr val="000000"/>
            </a:solidFill>
            <a:prstDash val="solid"/>
            <a:round/>
            <a:headEnd type="none" w="med" len="med"/>
            <a:tailEnd type="none" w="med" len="med"/>
          </a:ln>
        </p:spPr>
      </p:cxnSp>
      <p:sp>
        <p:nvSpPr>
          <p:cNvPr id="94" name="Google Shape;94;p15"/>
          <p:cNvSpPr txBox="1"/>
          <p:nvPr/>
        </p:nvSpPr>
        <p:spPr>
          <a:xfrm>
            <a:off x="2820766" y="1605800"/>
            <a:ext cx="483000" cy="307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b="1"/>
              <a:t>1660</a:t>
            </a:r>
            <a:endParaRPr sz="1000"/>
          </a:p>
        </p:txBody>
      </p:sp>
      <p:sp>
        <p:nvSpPr>
          <p:cNvPr id="95" name="Google Shape;95;p15"/>
          <p:cNvSpPr txBox="1"/>
          <p:nvPr/>
        </p:nvSpPr>
        <p:spPr>
          <a:xfrm>
            <a:off x="2820775" y="2052200"/>
            <a:ext cx="1249200" cy="44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t>Royal Society of London founded</a:t>
            </a:r>
            <a:endParaRPr sz="1000"/>
          </a:p>
        </p:txBody>
      </p:sp>
      <p:cxnSp>
        <p:nvCxnSpPr>
          <p:cNvPr id="96" name="Google Shape;96;p15"/>
          <p:cNvCxnSpPr/>
          <p:nvPr/>
        </p:nvCxnSpPr>
        <p:spPr>
          <a:xfrm>
            <a:off x="942200" y="1985827"/>
            <a:ext cx="1186800" cy="0"/>
          </a:xfrm>
          <a:prstGeom prst="straightConnector1">
            <a:avLst/>
          </a:prstGeom>
          <a:noFill/>
          <a:ln w="19050" cap="flat" cmpd="sng">
            <a:solidFill>
              <a:srgbClr val="000000"/>
            </a:solidFill>
            <a:prstDash val="solid"/>
            <a:round/>
            <a:headEnd type="none" w="med" len="med"/>
            <a:tailEnd type="none" w="med" len="med"/>
          </a:ln>
        </p:spPr>
      </p:cxnSp>
      <p:sp>
        <p:nvSpPr>
          <p:cNvPr id="97" name="Google Shape;97;p15"/>
          <p:cNvSpPr/>
          <p:nvPr/>
        </p:nvSpPr>
        <p:spPr>
          <a:xfrm>
            <a:off x="2121760" y="1815925"/>
            <a:ext cx="278025" cy="316625"/>
          </a:xfrm>
          <a:custGeom>
            <a:avLst/>
            <a:gdLst/>
            <a:ahLst/>
            <a:cxnLst/>
            <a:rect l="l" t="t" r="r" b="b"/>
            <a:pathLst>
              <a:path w="11121" h="12665" extrusionOk="0">
                <a:moveTo>
                  <a:pt x="0" y="7105"/>
                </a:moveTo>
                <a:lnTo>
                  <a:pt x="3089" y="0"/>
                </a:lnTo>
                <a:lnTo>
                  <a:pt x="7723" y="12665"/>
                </a:lnTo>
                <a:lnTo>
                  <a:pt x="11121" y="6796"/>
                </a:lnTo>
              </a:path>
            </a:pathLst>
          </a:custGeom>
          <a:noFill/>
          <a:ln w="19050" cap="flat" cmpd="sng">
            <a:solidFill>
              <a:srgbClr val="000000"/>
            </a:solidFill>
            <a:prstDash val="solid"/>
            <a:round/>
            <a:headEnd type="none" w="med" len="med"/>
            <a:tailEnd type="none" w="med" len="med"/>
          </a:ln>
        </p:spPr>
      </p:sp>
      <p:cxnSp>
        <p:nvCxnSpPr>
          <p:cNvPr id="98" name="Google Shape;98;p15"/>
          <p:cNvCxnSpPr/>
          <p:nvPr/>
        </p:nvCxnSpPr>
        <p:spPr>
          <a:xfrm>
            <a:off x="2396175" y="1985825"/>
            <a:ext cx="1904400" cy="0"/>
          </a:xfrm>
          <a:prstGeom prst="straightConnector1">
            <a:avLst/>
          </a:prstGeom>
          <a:noFill/>
          <a:ln w="19050" cap="flat" cmpd="sng">
            <a:solidFill>
              <a:srgbClr val="000000"/>
            </a:solidFill>
            <a:prstDash val="solid"/>
            <a:round/>
            <a:headEnd type="none" w="med" len="med"/>
            <a:tailEnd type="none" w="med" len="med"/>
          </a:ln>
        </p:spPr>
      </p:cxnSp>
      <p:sp>
        <p:nvSpPr>
          <p:cNvPr id="99" name="Google Shape;99;p15"/>
          <p:cNvSpPr/>
          <p:nvPr/>
        </p:nvSpPr>
        <p:spPr>
          <a:xfrm>
            <a:off x="4292285" y="1811163"/>
            <a:ext cx="278025" cy="316625"/>
          </a:xfrm>
          <a:custGeom>
            <a:avLst/>
            <a:gdLst/>
            <a:ahLst/>
            <a:cxnLst/>
            <a:rect l="l" t="t" r="r" b="b"/>
            <a:pathLst>
              <a:path w="11121" h="12665" extrusionOk="0">
                <a:moveTo>
                  <a:pt x="0" y="7105"/>
                </a:moveTo>
                <a:lnTo>
                  <a:pt x="3089" y="0"/>
                </a:lnTo>
                <a:lnTo>
                  <a:pt x="7723" y="12665"/>
                </a:lnTo>
                <a:lnTo>
                  <a:pt x="11121" y="6796"/>
                </a:lnTo>
              </a:path>
            </a:pathLst>
          </a:custGeom>
          <a:noFill/>
          <a:ln w="19050" cap="flat" cmpd="sng">
            <a:solidFill>
              <a:srgbClr val="000000"/>
            </a:solidFill>
            <a:prstDash val="solid"/>
            <a:round/>
            <a:headEnd type="none" w="med" len="med"/>
            <a:tailEnd type="none" w="med" len="med"/>
          </a:ln>
        </p:spPr>
      </p:sp>
      <p:sp>
        <p:nvSpPr>
          <p:cNvPr id="27" name="Google Shape;115;p28">
            <a:extLst>
              <a:ext uri="{FF2B5EF4-FFF2-40B4-BE49-F238E27FC236}">
                <a16:creationId xmlns:a16="http://schemas.microsoft.com/office/drawing/2014/main" id="{52A86704-7FDC-D047-8FC9-FDD5D876D189}"/>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Female exclusion in glaciology</a:t>
            </a:r>
            <a:endParaRPr lang="en-US" sz="2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body" idx="1"/>
          </p:nvPr>
        </p:nvSpPr>
        <p:spPr>
          <a:xfrm>
            <a:off x="311700" y="771475"/>
            <a:ext cx="8520600" cy="3416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rgbClr val="990000"/>
                </a:solidFill>
              </a:rPr>
              <a:t>Indigenous peoples are disproportionately affected by glaciers and ice sheets.</a:t>
            </a:r>
            <a:endParaRPr b="1" baseline="30000">
              <a:solidFill>
                <a:srgbClr val="000000"/>
              </a:solidFill>
            </a:endParaRPr>
          </a:p>
        </p:txBody>
      </p:sp>
      <p:sp>
        <p:nvSpPr>
          <p:cNvPr id="106" name="Google Shape;106;p16"/>
          <p:cNvSpPr txBox="1">
            <a:spLocks noGrp="1"/>
          </p:cNvSpPr>
          <p:nvPr>
            <p:ph type="body" idx="1"/>
          </p:nvPr>
        </p:nvSpPr>
        <p:spPr>
          <a:xfrm>
            <a:off x="311700" y="771475"/>
            <a:ext cx="5570700" cy="3626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endParaRPr sz="1200">
              <a:solidFill>
                <a:srgbClr val="990000"/>
              </a:solidFill>
            </a:endParaRPr>
          </a:p>
          <a:p>
            <a:pPr marL="0" lvl="0" indent="0" algn="l" rtl="0">
              <a:spcBef>
                <a:spcPts val="1600"/>
              </a:spcBef>
              <a:spcAft>
                <a:spcPts val="0"/>
              </a:spcAft>
              <a:buNone/>
            </a:pPr>
            <a:r>
              <a:rPr lang="en" sz="1200" b="1">
                <a:solidFill>
                  <a:schemeClr val="dk1"/>
                </a:solidFill>
              </a:rPr>
              <a:t>Water scarcity: </a:t>
            </a:r>
            <a:r>
              <a:rPr lang="en" sz="1200">
                <a:solidFill>
                  <a:schemeClr val="dk1"/>
                </a:solidFill>
              </a:rPr>
              <a:t>People living in glaciated regions rely on annual snowmelt to provide water. As glaciers shrink worldwide, future access to water is at risk.</a:t>
            </a:r>
            <a:endParaRPr sz="1200">
              <a:solidFill>
                <a:schemeClr val="dk1"/>
              </a:solidFill>
            </a:endParaRPr>
          </a:p>
          <a:p>
            <a:pPr marL="457200" lvl="0" indent="-304800" algn="l" rtl="0">
              <a:spcBef>
                <a:spcPts val="0"/>
              </a:spcBef>
              <a:spcAft>
                <a:spcPts val="0"/>
              </a:spcAft>
              <a:buClr>
                <a:schemeClr val="dk1"/>
              </a:buClr>
              <a:buSzPts val="1200"/>
              <a:buChar char="●"/>
            </a:pPr>
            <a:r>
              <a:rPr lang="en" sz="1200" b="1">
                <a:solidFill>
                  <a:schemeClr val="dk1"/>
                </a:solidFill>
              </a:rPr>
              <a:t>Example: </a:t>
            </a:r>
            <a:r>
              <a:rPr lang="en" sz="1200">
                <a:solidFill>
                  <a:schemeClr val="dk1"/>
                </a:solidFill>
              </a:rPr>
              <a:t>Melting glaciers in Peru’s Cordillera Blanca could decrease dry-season average discharge of the Rio Santa by 30%.</a:t>
            </a:r>
            <a:r>
              <a:rPr lang="en" sz="1200" baseline="30000">
                <a:solidFill>
                  <a:schemeClr val="dk1"/>
                </a:solidFill>
              </a:rPr>
              <a:t>1</a:t>
            </a:r>
            <a:endParaRPr sz="1200" baseline="30000">
              <a:solidFill>
                <a:schemeClr val="dk1"/>
              </a:solidFill>
            </a:endParaRPr>
          </a:p>
          <a:p>
            <a:pPr marL="0" lvl="0" indent="0" algn="l" rtl="0">
              <a:spcBef>
                <a:spcPts val="1600"/>
              </a:spcBef>
              <a:spcAft>
                <a:spcPts val="0"/>
              </a:spcAft>
              <a:buNone/>
            </a:pPr>
            <a:r>
              <a:rPr lang="en" sz="1200" b="1">
                <a:solidFill>
                  <a:schemeClr val="dk1"/>
                </a:solidFill>
              </a:rPr>
              <a:t>Glacial lake outburst floods: </a:t>
            </a:r>
            <a:r>
              <a:rPr lang="en" sz="1200">
                <a:solidFill>
                  <a:schemeClr val="dk1"/>
                </a:solidFill>
              </a:rPr>
              <a:t>People living in glaciated regions, often remote and mountainous, face destruction of homes, infrastructure, and agriculture. GLOF frequency is expected to increase in the future.</a:t>
            </a:r>
            <a:r>
              <a:rPr lang="en" sz="1200" baseline="30000">
                <a:solidFill>
                  <a:schemeClr val="dk1"/>
                </a:solidFill>
              </a:rPr>
              <a:t>3</a:t>
            </a:r>
            <a:endParaRPr sz="1200">
              <a:solidFill>
                <a:schemeClr val="dk1"/>
              </a:solidFill>
            </a:endParaRPr>
          </a:p>
          <a:p>
            <a:pPr marL="457200" lvl="0" indent="-304800" algn="l" rtl="0">
              <a:spcBef>
                <a:spcPts val="0"/>
              </a:spcBef>
              <a:spcAft>
                <a:spcPts val="0"/>
              </a:spcAft>
              <a:buClr>
                <a:schemeClr val="dk1"/>
              </a:buClr>
              <a:buSzPts val="1200"/>
              <a:buChar char="●"/>
            </a:pPr>
            <a:r>
              <a:rPr lang="en" sz="1200" b="1">
                <a:solidFill>
                  <a:schemeClr val="dk1"/>
                </a:solidFill>
              </a:rPr>
              <a:t>Example: </a:t>
            </a:r>
            <a:r>
              <a:rPr lang="en" sz="1200">
                <a:solidFill>
                  <a:schemeClr val="dk1"/>
                </a:solidFill>
              </a:rPr>
              <a:t>Nearly 30,000 people have been killed by glacial flooding in the Cordillera Blanca region of Peru since the 1940s.</a:t>
            </a:r>
            <a:r>
              <a:rPr lang="en" sz="1200" baseline="30000">
                <a:solidFill>
                  <a:schemeClr val="dk1"/>
                </a:solidFill>
              </a:rPr>
              <a:t>4</a:t>
            </a:r>
            <a:endParaRPr sz="1200" b="1">
              <a:solidFill>
                <a:schemeClr val="dk1"/>
              </a:solidFill>
            </a:endParaRPr>
          </a:p>
          <a:p>
            <a:pPr marL="0" lvl="0" indent="0" algn="l" rtl="0">
              <a:spcBef>
                <a:spcPts val="0"/>
              </a:spcBef>
              <a:spcAft>
                <a:spcPts val="0"/>
              </a:spcAft>
              <a:buNone/>
            </a:pPr>
            <a:endParaRPr sz="1200" b="1">
              <a:solidFill>
                <a:schemeClr val="dk1"/>
              </a:solidFill>
            </a:endParaRPr>
          </a:p>
          <a:p>
            <a:pPr marL="0" lvl="0" indent="0" algn="l" rtl="0">
              <a:spcBef>
                <a:spcPts val="0"/>
              </a:spcBef>
              <a:spcAft>
                <a:spcPts val="0"/>
              </a:spcAft>
              <a:buNone/>
            </a:pPr>
            <a:r>
              <a:rPr lang="en" sz="1200" b="1">
                <a:solidFill>
                  <a:schemeClr val="dk1"/>
                </a:solidFill>
              </a:rPr>
              <a:t>Sea level rise: </a:t>
            </a:r>
            <a:r>
              <a:rPr lang="en" sz="1200">
                <a:solidFill>
                  <a:schemeClr val="dk1"/>
                </a:solidFill>
              </a:rPr>
              <a:t>Indigenous peoples living on islands and in coastal areas worldwide barely contribute to global emissions but face flooding, loss of land, and ecosystem damage.</a:t>
            </a:r>
            <a:endParaRPr sz="1200">
              <a:solidFill>
                <a:schemeClr val="dk1"/>
              </a:solidFill>
            </a:endParaRPr>
          </a:p>
          <a:p>
            <a:pPr marL="457200" lvl="0" indent="-304800" algn="l" rtl="0">
              <a:spcBef>
                <a:spcPts val="0"/>
              </a:spcBef>
              <a:spcAft>
                <a:spcPts val="0"/>
              </a:spcAft>
              <a:buClr>
                <a:srgbClr val="000000"/>
              </a:buClr>
              <a:buSzPts val="1200"/>
              <a:buChar char="●"/>
            </a:pPr>
            <a:r>
              <a:rPr lang="en" sz="1200" b="1">
                <a:solidFill>
                  <a:srgbClr val="000000"/>
                </a:solidFill>
                <a:highlight>
                  <a:srgbClr val="FFFFFF"/>
                </a:highlight>
              </a:rPr>
              <a:t>Example: </a:t>
            </a:r>
            <a:r>
              <a:rPr lang="en" sz="1200">
                <a:solidFill>
                  <a:srgbClr val="000000"/>
                </a:solidFill>
                <a:highlight>
                  <a:srgbClr val="FFFFFF"/>
                </a:highlight>
              </a:rPr>
              <a:t>Mi’kmaq people living on Lennox Island, near Prince Edward Island in Canada, have lost ~15% of their island home due to sea level rise.</a:t>
            </a:r>
            <a:r>
              <a:rPr lang="en" sz="1200" baseline="30000">
                <a:solidFill>
                  <a:srgbClr val="000000"/>
                </a:solidFill>
                <a:highlight>
                  <a:srgbClr val="FFFFFF"/>
                </a:highlight>
              </a:rPr>
              <a:t>5</a:t>
            </a:r>
            <a:endParaRPr sz="1200" b="1" baseline="30000">
              <a:solidFill>
                <a:srgbClr val="000000"/>
              </a:solidFill>
            </a:endParaRPr>
          </a:p>
        </p:txBody>
      </p:sp>
      <p:pic>
        <p:nvPicPr>
          <p:cNvPr id="107" name="Google Shape;107;p16"/>
          <p:cNvPicPr preferRelativeResize="0"/>
          <p:nvPr/>
        </p:nvPicPr>
        <p:blipFill>
          <a:blip r:embed="rId3">
            <a:alphaModFix/>
          </a:blip>
          <a:stretch>
            <a:fillRect/>
          </a:stretch>
        </p:blipFill>
        <p:spPr>
          <a:xfrm>
            <a:off x="6188321" y="3842749"/>
            <a:ext cx="1102199" cy="1206076"/>
          </a:xfrm>
          <a:prstGeom prst="rect">
            <a:avLst/>
          </a:prstGeom>
          <a:noFill/>
          <a:ln>
            <a:noFill/>
          </a:ln>
        </p:spPr>
      </p:pic>
      <p:pic>
        <p:nvPicPr>
          <p:cNvPr id="108" name="Google Shape;108;p16"/>
          <p:cNvPicPr preferRelativeResize="0"/>
          <p:nvPr/>
        </p:nvPicPr>
        <p:blipFill>
          <a:blip r:embed="rId4">
            <a:alphaModFix/>
          </a:blip>
          <a:stretch>
            <a:fillRect/>
          </a:stretch>
        </p:blipFill>
        <p:spPr>
          <a:xfrm>
            <a:off x="7677351" y="3847996"/>
            <a:ext cx="1102201" cy="1195580"/>
          </a:xfrm>
          <a:prstGeom prst="rect">
            <a:avLst/>
          </a:prstGeom>
          <a:noFill/>
          <a:ln>
            <a:noFill/>
          </a:ln>
        </p:spPr>
      </p:pic>
      <p:sp>
        <p:nvSpPr>
          <p:cNvPr id="109" name="Google Shape;109;p16"/>
          <p:cNvSpPr/>
          <p:nvPr/>
        </p:nvSpPr>
        <p:spPr>
          <a:xfrm>
            <a:off x="7345013" y="4381849"/>
            <a:ext cx="269400" cy="1749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txBox="1"/>
          <p:nvPr/>
        </p:nvSpPr>
        <p:spPr>
          <a:xfrm>
            <a:off x="6023752" y="3575497"/>
            <a:ext cx="30372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Lennox island before and after 3m sea level rise</a:t>
            </a:r>
            <a:r>
              <a:rPr lang="en" sz="1000" i="1" baseline="30000"/>
              <a:t>6</a:t>
            </a:r>
            <a:endParaRPr sz="1000" i="1" baseline="30000"/>
          </a:p>
        </p:txBody>
      </p:sp>
      <p:pic>
        <p:nvPicPr>
          <p:cNvPr id="111" name="Google Shape;111;p16"/>
          <p:cNvPicPr preferRelativeResize="0"/>
          <p:nvPr/>
        </p:nvPicPr>
        <p:blipFill>
          <a:blip r:embed="rId5">
            <a:alphaModFix/>
          </a:blip>
          <a:stretch>
            <a:fillRect/>
          </a:stretch>
        </p:blipFill>
        <p:spPr>
          <a:xfrm>
            <a:off x="5882392" y="1298061"/>
            <a:ext cx="3148326" cy="2215676"/>
          </a:xfrm>
          <a:prstGeom prst="rect">
            <a:avLst/>
          </a:prstGeom>
          <a:noFill/>
          <a:ln>
            <a:noFill/>
          </a:ln>
        </p:spPr>
      </p:pic>
      <p:sp>
        <p:nvSpPr>
          <p:cNvPr id="112" name="Google Shape;112;p16"/>
          <p:cNvSpPr txBox="1"/>
          <p:nvPr/>
        </p:nvSpPr>
        <p:spPr>
          <a:xfrm>
            <a:off x="6151261" y="1047000"/>
            <a:ext cx="2610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Glacier melting in Cordillera Blanca, Peru</a:t>
            </a:r>
            <a:r>
              <a:rPr lang="en" sz="1000" i="1" baseline="30000"/>
              <a:t>2</a:t>
            </a:r>
            <a:endParaRPr sz="1000" i="1" baseline="30000"/>
          </a:p>
        </p:txBody>
      </p:sp>
      <p:sp>
        <p:nvSpPr>
          <p:cNvPr id="14" name="Google Shape;115;p28">
            <a:extLst>
              <a:ext uri="{FF2B5EF4-FFF2-40B4-BE49-F238E27FC236}">
                <a16:creationId xmlns:a16="http://schemas.microsoft.com/office/drawing/2014/main" id="{2A6D1D6F-AB57-5A45-9FDF-A5BD9409AF11}"/>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Glacial Hazards and Indigenous Peoples</a:t>
            </a:r>
            <a:endParaRPr lang="en-US" sz="2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7"/>
          <p:cNvSpPr txBox="1">
            <a:spLocks noGrp="1"/>
          </p:cNvSpPr>
          <p:nvPr>
            <p:ph type="body" idx="1"/>
          </p:nvPr>
        </p:nvSpPr>
        <p:spPr>
          <a:xfrm>
            <a:off x="311700" y="771475"/>
            <a:ext cx="8520600" cy="41625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990000"/>
                </a:solidFill>
              </a:rPr>
              <a:t>Indigenous peoples are disproportionately affected by glaciers and ice sheets... </a:t>
            </a:r>
            <a:endParaRPr sz="1400">
              <a:solidFill>
                <a:srgbClr val="990000"/>
              </a:solidFill>
            </a:endParaRPr>
          </a:p>
          <a:p>
            <a:pPr marL="1371600" lvl="0" indent="457200" algn="l" rtl="0">
              <a:spcBef>
                <a:spcPts val="0"/>
              </a:spcBef>
              <a:spcAft>
                <a:spcPts val="0"/>
              </a:spcAft>
              <a:buNone/>
            </a:pPr>
            <a:r>
              <a:rPr lang="en" sz="1400">
                <a:solidFill>
                  <a:srgbClr val="990000"/>
                </a:solidFill>
              </a:rPr>
              <a:t>...yet indigenous viewpoints are largely absent from scientific discourse of glaciers.</a:t>
            </a:r>
            <a:endParaRPr sz="1400" b="1">
              <a:solidFill>
                <a:schemeClr val="dk1"/>
              </a:solidFill>
            </a:endParaRPr>
          </a:p>
          <a:p>
            <a:pPr marL="0" lvl="0" indent="0" algn="l" rtl="0">
              <a:spcBef>
                <a:spcPts val="1600"/>
              </a:spcBef>
              <a:spcAft>
                <a:spcPts val="0"/>
              </a:spcAft>
              <a:buNone/>
            </a:pPr>
            <a:r>
              <a:rPr lang="en" sz="1400" b="1">
                <a:solidFill>
                  <a:schemeClr val="dk1"/>
                </a:solidFill>
              </a:rPr>
              <a:t>Access to education: </a:t>
            </a:r>
            <a:r>
              <a:rPr lang="en" sz="1400">
                <a:solidFill>
                  <a:schemeClr val="dk1"/>
                </a:solidFill>
              </a:rPr>
              <a:t>Those without access to a college education in applied math or physics cannot enter the field of glaciology. Indigenous peoples worldwide face a variety of obstacles in obtaining equitable education.</a:t>
            </a:r>
            <a:r>
              <a:rPr lang="en" sz="1400" baseline="30000">
                <a:solidFill>
                  <a:schemeClr val="dk1"/>
                </a:solidFill>
              </a:rPr>
              <a:t>1</a:t>
            </a:r>
            <a:endParaRPr sz="1400" baseline="30000">
              <a:solidFill>
                <a:schemeClr val="dk1"/>
              </a:solidFill>
            </a:endParaRPr>
          </a:p>
          <a:p>
            <a:pPr marL="0" lvl="0" indent="0" algn="l" rtl="0">
              <a:spcBef>
                <a:spcPts val="1600"/>
              </a:spcBef>
              <a:spcAft>
                <a:spcPts val="0"/>
              </a:spcAft>
              <a:buNone/>
            </a:pPr>
            <a:r>
              <a:rPr lang="en" sz="1400" b="1">
                <a:solidFill>
                  <a:schemeClr val="dk1"/>
                </a:solidFill>
              </a:rPr>
              <a:t>Content of research: </a:t>
            </a:r>
            <a:r>
              <a:rPr lang="en" sz="1400">
                <a:solidFill>
                  <a:schemeClr val="dk1"/>
                </a:solidFill>
              </a:rPr>
              <a:t>Focus on earth-scale processes ensures that only a small portion of work considers indigenous peoples and local populations. For instance, even though Antarctic ice loss and associated sea level rise </a:t>
            </a:r>
            <a:r>
              <a:rPr lang="en" sz="1400">
                <a:solidFill>
                  <a:srgbClr val="000000"/>
                </a:solidFill>
              </a:rPr>
              <a:t>disproportionately affect indigenous peoples, the broadness of the impacts of Antarctic ice loss does not require workers in the field to interact with indigenous communities.</a:t>
            </a:r>
            <a:endParaRPr sz="1400">
              <a:solidFill>
                <a:srgbClr val="000000"/>
              </a:solidFill>
            </a:endParaRPr>
          </a:p>
          <a:p>
            <a:pPr marL="0" lvl="0" indent="0" algn="l" rtl="0">
              <a:spcBef>
                <a:spcPts val="1600"/>
              </a:spcBef>
              <a:spcAft>
                <a:spcPts val="1600"/>
              </a:spcAft>
              <a:buNone/>
            </a:pPr>
            <a:r>
              <a:rPr lang="en" sz="1400" b="1">
                <a:solidFill>
                  <a:schemeClr val="dk1"/>
                </a:solidFill>
              </a:rPr>
              <a:t>Community engagement: </a:t>
            </a:r>
            <a:r>
              <a:rPr lang="en" sz="1400">
                <a:solidFill>
                  <a:schemeClr val="dk1"/>
                </a:solidFill>
              </a:rPr>
              <a:t>No system exists for creating and maintaining mutually-beneficial connections between indigenous communities and scientists. This prevents exchange of knowledge and collaborations between groups. </a:t>
            </a:r>
            <a:endParaRPr>
              <a:solidFill>
                <a:srgbClr val="000000"/>
              </a:solidFill>
            </a:endParaRPr>
          </a:p>
        </p:txBody>
      </p:sp>
      <p:sp>
        <p:nvSpPr>
          <p:cNvPr id="7" name="Google Shape;115;p28">
            <a:extLst>
              <a:ext uri="{FF2B5EF4-FFF2-40B4-BE49-F238E27FC236}">
                <a16:creationId xmlns:a16="http://schemas.microsoft.com/office/drawing/2014/main" id="{5B13B6CD-478F-9A4C-9EC4-4EF7390F7846}"/>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Indigenous Peoples in Glaciology</a:t>
            </a:r>
            <a:endParaRPr lang="en-US" sz="2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body" idx="1"/>
          </p:nvPr>
        </p:nvSpPr>
        <p:spPr>
          <a:xfrm>
            <a:off x="311700" y="771475"/>
            <a:ext cx="3774600" cy="3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000000"/>
              </a:solidFill>
            </a:endParaRPr>
          </a:p>
          <a:p>
            <a:pPr marL="0" lvl="0" indent="0" algn="l" rtl="0">
              <a:spcBef>
                <a:spcPts val="0"/>
              </a:spcBef>
              <a:spcAft>
                <a:spcPts val="0"/>
              </a:spcAft>
              <a:buNone/>
            </a:pPr>
            <a:endParaRPr sz="1200">
              <a:solidFill>
                <a:srgbClr val="000000"/>
              </a:solidFill>
            </a:endParaRPr>
          </a:p>
          <a:p>
            <a:pPr marL="0" lvl="0" indent="0" algn="l" rtl="0">
              <a:spcBef>
                <a:spcPts val="1600"/>
              </a:spcBef>
              <a:spcAft>
                <a:spcPts val="1600"/>
              </a:spcAft>
              <a:buNone/>
            </a:pPr>
            <a:r>
              <a:rPr lang="en" sz="1400" b="1">
                <a:solidFill>
                  <a:srgbClr val="000000"/>
                </a:solidFill>
              </a:rPr>
              <a:t>Example: </a:t>
            </a:r>
            <a:r>
              <a:rPr lang="en" sz="1400">
                <a:solidFill>
                  <a:srgbClr val="000000"/>
                </a:solidFill>
              </a:rPr>
              <a:t>The S</a:t>
            </a:r>
            <a:r>
              <a:rPr lang="en" sz="1400">
                <a:solidFill>
                  <a:schemeClr val="dk1"/>
                </a:solidFill>
              </a:rPr>
              <a:t>á</a:t>
            </a:r>
            <a:r>
              <a:rPr lang="en" sz="1400">
                <a:solidFill>
                  <a:srgbClr val="000000"/>
                </a:solidFill>
              </a:rPr>
              <a:t>mi people are indigenous to parts of Norway, Finland, and Sweden. Snow density, hardness and depth are important factors in reindeer herd management. </a:t>
            </a:r>
            <a:r>
              <a:rPr lang="en" sz="1400">
                <a:solidFill>
                  <a:schemeClr val="dk1"/>
                </a:solidFill>
              </a:rPr>
              <a:t>Sámi </a:t>
            </a:r>
            <a:r>
              <a:rPr lang="en" sz="1400">
                <a:solidFill>
                  <a:srgbClr val="000000"/>
                </a:solidFill>
              </a:rPr>
              <a:t>people describe many snow types with distinct material properties and observe climate induced environmental changes that may go unnoticed by scientists.</a:t>
            </a:r>
            <a:r>
              <a:rPr lang="en" sz="1400" baseline="30000">
                <a:solidFill>
                  <a:srgbClr val="000000"/>
                </a:solidFill>
              </a:rPr>
              <a:t>1 </a:t>
            </a:r>
            <a:r>
              <a:rPr lang="en" sz="1400">
                <a:solidFill>
                  <a:schemeClr val="dk1"/>
                </a:solidFill>
              </a:rPr>
              <a:t>Sámi </a:t>
            </a:r>
            <a:r>
              <a:rPr lang="en" sz="1400">
                <a:solidFill>
                  <a:srgbClr val="000000"/>
                </a:solidFill>
              </a:rPr>
              <a:t>people and their observations provide valuable information that improves understanding of ice and snow dynamics and benefits local communities.</a:t>
            </a:r>
            <a:endParaRPr sz="1400">
              <a:solidFill>
                <a:srgbClr val="000000"/>
              </a:solidFill>
            </a:endParaRPr>
          </a:p>
        </p:txBody>
      </p:sp>
      <p:grpSp>
        <p:nvGrpSpPr>
          <p:cNvPr id="125" name="Google Shape;125;p18"/>
          <p:cNvGrpSpPr/>
          <p:nvPr/>
        </p:nvGrpSpPr>
        <p:grpSpPr>
          <a:xfrm>
            <a:off x="4238755" y="1666862"/>
            <a:ext cx="4638703" cy="2749517"/>
            <a:chOff x="5331130" y="300696"/>
            <a:chExt cx="3501172" cy="2003729"/>
          </a:xfrm>
        </p:grpSpPr>
        <p:pic>
          <p:nvPicPr>
            <p:cNvPr id="126" name="Google Shape;126;p18"/>
            <p:cNvPicPr preferRelativeResize="0"/>
            <p:nvPr/>
          </p:nvPicPr>
          <p:blipFill rotWithShape="1">
            <a:blip r:embed="rId3">
              <a:alphaModFix/>
            </a:blip>
            <a:srcRect t="3857" b="49997"/>
            <a:stretch/>
          </p:blipFill>
          <p:spPr>
            <a:xfrm>
              <a:off x="5331130" y="300696"/>
              <a:ext cx="3501172" cy="1996322"/>
            </a:xfrm>
            <a:prstGeom prst="rect">
              <a:avLst/>
            </a:prstGeom>
            <a:noFill/>
            <a:ln>
              <a:noFill/>
            </a:ln>
          </p:spPr>
        </p:pic>
        <p:cxnSp>
          <p:nvCxnSpPr>
            <p:cNvPr id="127" name="Google Shape;127;p18"/>
            <p:cNvCxnSpPr/>
            <p:nvPr/>
          </p:nvCxnSpPr>
          <p:spPr>
            <a:xfrm>
              <a:off x="5349500" y="2304425"/>
              <a:ext cx="3464400" cy="0"/>
            </a:xfrm>
            <a:prstGeom prst="straightConnector1">
              <a:avLst/>
            </a:prstGeom>
            <a:noFill/>
            <a:ln w="9525" cap="flat" cmpd="sng">
              <a:solidFill>
                <a:srgbClr val="999999"/>
              </a:solidFill>
              <a:prstDash val="solid"/>
              <a:round/>
              <a:headEnd type="none" w="med" len="med"/>
              <a:tailEnd type="none" w="med" len="med"/>
            </a:ln>
          </p:spPr>
        </p:cxnSp>
      </p:grpSp>
      <p:sp>
        <p:nvSpPr>
          <p:cNvPr id="128" name="Google Shape;128;p18"/>
          <p:cNvSpPr txBox="1">
            <a:spLocks noGrp="1"/>
          </p:cNvSpPr>
          <p:nvPr>
            <p:ph type="body" idx="1"/>
          </p:nvPr>
        </p:nvSpPr>
        <p:spPr>
          <a:xfrm>
            <a:off x="311700" y="771475"/>
            <a:ext cx="8520600" cy="632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rgbClr val="38761D"/>
                </a:solidFill>
              </a:rPr>
              <a:t>Indigenous peoples have made observations of glaciers, glacial landforms, glacial hydrology, and snow for hundreds of years. </a:t>
            </a:r>
            <a:endParaRPr sz="1400">
              <a:solidFill>
                <a:srgbClr val="38761D"/>
              </a:solidFill>
            </a:endParaRPr>
          </a:p>
        </p:txBody>
      </p:sp>
      <p:sp>
        <p:nvSpPr>
          <p:cNvPr id="129" name="Google Shape;129;p18"/>
          <p:cNvSpPr txBox="1"/>
          <p:nvPr/>
        </p:nvSpPr>
        <p:spPr>
          <a:xfrm>
            <a:off x="5019575" y="1392075"/>
            <a:ext cx="3533700" cy="2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Subset of snow categories described by Sami people</a:t>
            </a:r>
            <a:r>
              <a:rPr lang="en" sz="1000" i="1" baseline="30000"/>
              <a:t>1</a:t>
            </a:r>
            <a:endParaRPr sz="1000" i="1" baseline="30000"/>
          </a:p>
        </p:txBody>
      </p:sp>
      <p:sp>
        <p:nvSpPr>
          <p:cNvPr id="12" name="Google Shape;115;p28">
            <a:extLst>
              <a:ext uri="{FF2B5EF4-FFF2-40B4-BE49-F238E27FC236}">
                <a16:creationId xmlns:a16="http://schemas.microsoft.com/office/drawing/2014/main" id="{9A38EC7D-CBFE-EE47-9808-0B661D4A3B1C}"/>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Indigenous perspectives improve glaciology</a:t>
            </a:r>
            <a:endParaRPr lang="en-US" sz="2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5" name="Google Shape;135;p19"/>
          <p:cNvSpPr txBox="1">
            <a:spLocks noGrp="1"/>
          </p:cNvSpPr>
          <p:nvPr>
            <p:ph type="body" idx="1"/>
          </p:nvPr>
        </p:nvSpPr>
        <p:spPr>
          <a:xfrm>
            <a:off x="311700" y="771475"/>
            <a:ext cx="5210700" cy="41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highlight>
                  <a:schemeClr val="lt1"/>
                </a:highlight>
              </a:rPr>
              <a:t>Louis Agassiz was a scientific racist and a key figure in early glaciology: </a:t>
            </a:r>
            <a:r>
              <a:rPr lang="en" sz="1000">
                <a:solidFill>
                  <a:schemeClr val="dk1"/>
                </a:solidFill>
                <a:highlight>
                  <a:schemeClr val="lt1"/>
                </a:highlight>
              </a:rPr>
              <a:t>In 1837, Louis Agassiz presented the idea of oscillatory ice ages to Helvetic Natural History Society. He moved to the US in 1846 to give a lecture series (“</a:t>
            </a:r>
            <a:r>
              <a:rPr lang="en" sz="1000">
                <a:solidFill>
                  <a:srgbClr val="202122"/>
                </a:solidFill>
                <a:highlight>
                  <a:schemeClr val="lt1"/>
                </a:highlight>
              </a:rPr>
              <a:t>The Plan of Creation as shown in the Animal Kingdom”), and in 1847 Agassiz was hired as the head of Harvard’s new Lawrence Scientific School (later SEAS) as its first attempt to provide a formal education in science and engineering. In 1859, Agassiz founded the Harvard Museum of Comparative Zoology, which he directed until his death in 1873.</a:t>
            </a:r>
            <a:r>
              <a:rPr lang="en" sz="1000" baseline="30000">
                <a:solidFill>
                  <a:srgbClr val="110000"/>
                </a:solidFill>
              </a:rPr>
              <a:t>1</a:t>
            </a:r>
            <a:r>
              <a:rPr lang="en" sz="1000">
                <a:solidFill>
                  <a:srgbClr val="110000"/>
                </a:solidFill>
              </a:rPr>
              <a:t> </a:t>
            </a:r>
            <a:endParaRPr sz="1000">
              <a:solidFill>
                <a:srgbClr val="202122"/>
              </a:solidFill>
              <a:highlight>
                <a:schemeClr val="lt1"/>
              </a:highlight>
            </a:endParaRPr>
          </a:p>
          <a:p>
            <a:pPr marL="0" lvl="0" indent="0" algn="l" rtl="0">
              <a:spcBef>
                <a:spcPts val="0"/>
              </a:spcBef>
              <a:spcAft>
                <a:spcPts val="0"/>
              </a:spcAft>
              <a:buNone/>
            </a:pPr>
            <a:endParaRPr sz="1000">
              <a:solidFill>
                <a:srgbClr val="202122"/>
              </a:solidFill>
              <a:highlight>
                <a:schemeClr val="lt1"/>
              </a:highlight>
            </a:endParaRPr>
          </a:p>
          <a:p>
            <a:pPr marL="0" lvl="0" indent="0" algn="l" rtl="0">
              <a:spcBef>
                <a:spcPts val="0"/>
              </a:spcBef>
              <a:spcAft>
                <a:spcPts val="0"/>
              </a:spcAft>
              <a:buNone/>
            </a:pPr>
            <a:r>
              <a:rPr lang="en" sz="1000" b="1">
                <a:solidFill>
                  <a:srgbClr val="202122"/>
                </a:solidFill>
                <a:highlight>
                  <a:schemeClr val="lt1"/>
                </a:highlight>
              </a:rPr>
              <a:t>Agassiz was a proponent of polygenism, the idea that different races constitute different species: </a:t>
            </a:r>
            <a:r>
              <a:rPr lang="en" sz="1000" i="1">
                <a:solidFill>
                  <a:srgbClr val="110000"/>
                </a:solidFill>
              </a:rPr>
              <a:t>“The production of half-breeds is as much a sin against nature, as incest in a civilized community is a sin against purity of character. . . .No efforts should be spared to check that which is abhorrent to our better nature, and to the progress of a higher civilization and a purer morality.” </a:t>
            </a:r>
            <a:r>
              <a:rPr lang="en" sz="1000">
                <a:solidFill>
                  <a:srgbClr val="110000"/>
                </a:solidFill>
              </a:rPr>
              <a:t>- Agassiz to his mother in 1846.</a:t>
            </a:r>
            <a:r>
              <a:rPr lang="en" sz="1000" baseline="30000">
                <a:solidFill>
                  <a:srgbClr val="110000"/>
                </a:solidFill>
              </a:rPr>
              <a:t>2</a:t>
            </a:r>
            <a:r>
              <a:rPr lang="en" sz="1000">
                <a:solidFill>
                  <a:srgbClr val="110000"/>
                </a:solidFill>
              </a:rPr>
              <a:t> </a:t>
            </a:r>
            <a:endParaRPr sz="1000">
              <a:solidFill>
                <a:srgbClr val="110000"/>
              </a:solidFill>
            </a:endParaRPr>
          </a:p>
          <a:p>
            <a:pPr marL="0" lvl="0" indent="0" algn="l" rtl="0">
              <a:spcBef>
                <a:spcPts val="0"/>
              </a:spcBef>
              <a:spcAft>
                <a:spcPts val="0"/>
              </a:spcAft>
              <a:buNone/>
            </a:pPr>
            <a:endParaRPr sz="1000">
              <a:solidFill>
                <a:srgbClr val="110000"/>
              </a:solidFill>
            </a:endParaRPr>
          </a:p>
          <a:p>
            <a:pPr marL="0" lvl="0" indent="0" algn="l" rtl="0">
              <a:spcBef>
                <a:spcPts val="0"/>
              </a:spcBef>
              <a:spcAft>
                <a:spcPts val="0"/>
              </a:spcAft>
              <a:buNone/>
            </a:pPr>
            <a:r>
              <a:rPr lang="en" sz="1000" b="1">
                <a:solidFill>
                  <a:srgbClr val="110000"/>
                </a:solidFill>
              </a:rPr>
              <a:t>Agassiz passed on his legacy of racism: </a:t>
            </a:r>
            <a:r>
              <a:rPr lang="en" sz="1000">
                <a:solidFill>
                  <a:srgbClr val="110000"/>
                </a:solidFill>
              </a:rPr>
              <a:t>Nathaniel Shaler, an outspoken white supremacist who was eventually hired by Harvard, was one of Agassiz’s students. Shaler mentored William Morris, an eventual Harvard geographer who justified racial classification based on perceived contributions to civilization. Morris mentored Ellsworth Huntington, a scientist who was an early supporter of the idea that Earth’s climate undergoes major variations. He used this work to validate the role of a “stimulating climate” in the development of civilization. Agassiz’s style of scientific racism was perpetuated and normalized at respected universities in the United States by his academic family tree.</a:t>
            </a:r>
            <a:endParaRPr sz="1000">
              <a:solidFill>
                <a:srgbClr val="110000"/>
              </a:solidFill>
            </a:endParaRPr>
          </a:p>
        </p:txBody>
      </p:sp>
      <p:pic>
        <p:nvPicPr>
          <p:cNvPr id="136" name="Google Shape;136;p19"/>
          <p:cNvPicPr preferRelativeResize="0"/>
          <p:nvPr/>
        </p:nvPicPr>
        <p:blipFill rotWithShape="1">
          <a:blip r:embed="rId3">
            <a:alphaModFix/>
          </a:blip>
          <a:srcRect t="6174" b="6610"/>
          <a:stretch/>
        </p:blipFill>
        <p:spPr>
          <a:xfrm>
            <a:off x="5748775" y="1221225"/>
            <a:ext cx="2966247" cy="2878526"/>
          </a:xfrm>
          <a:prstGeom prst="rect">
            <a:avLst/>
          </a:prstGeom>
          <a:noFill/>
          <a:ln w="9525" cap="flat" cmpd="sng">
            <a:solidFill>
              <a:srgbClr val="595959"/>
            </a:solidFill>
            <a:prstDash val="solid"/>
            <a:round/>
            <a:headEnd type="none" w="sm" len="sm"/>
            <a:tailEnd type="none" w="sm" len="sm"/>
          </a:ln>
        </p:spPr>
      </p:pic>
      <p:sp>
        <p:nvSpPr>
          <p:cNvPr id="137" name="Google Shape;137;p19"/>
          <p:cNvSpPr txBox="1"/>
          <p:nvPr/>
        </p:nvSpPr>
        <p:spPr>
          <a:xfrm>
            <a:off x="5689175" y="4099750"/>
            <a:ext cx="3213600" cy="31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en" sz="1000" i="1">
                <a:latin typeface="Calibri"/>
                <a:ea typeface="Calibri"/>
                <a:cs typeface="Calibri"/>
                <a:sym typeface="Calibri"/>
              </a:rPr>
              <a:t>Different species of animals displayed with various human skulls, drawn by </a:t>
            </a:r>
            <a:r>
              <a:rPr lang="en" sz="1000" i="1">
                <a:solidFill>
                  <a:srgbClr val="000000"/>
                </a:solidFill>
                <a:latin typeface="Calibri"/>
                <a:ea typeface="Calibri"/>
                <a:cs typeface="Calibri"/>
                <a:sym typeface="Calibri"/>
              </a:rPr>
              <a:t>Louis Agassiz in Types of Mankind</a:t>
            </a:r>
            <a:r>
              <a:rPr lang="en" sz="1000" i="1">
                <a:latin typeface="Calibri"/>
                <a:ea typeface="Calibri"/>
                <a:cs typeface="Calibri"/>
                <a:sym typeface="Calibri"/>
              </a:rPr>
              <a:t> (</a:t>
            </a:r>
            <a:r>
              <a:rPr lang="en" sz="1000" i="1">
                <a:solidFill>
                  <a:srgbClr val="000000"/>
                </a:solidFill>
                <a:latin typeface="Calibri"/>
                <a:ea typeface="Calibri"/>
                <a:cs typeface="Calibri"/>
                <a:sym typeface="Calibri"/>
              </a:rPr>
              <a:t>1854</a:t>
            </a:r>
            <a:r>
              <a:rPr lang="en" sz="1000" i="1">
                <a:latin typeface="Calibri"/>
                <a:ea typeface="Calibri"/>
                <a:cs typeface="Calibri"/>
                <a:sym typeface="Calibri"/>
              </a:rPr>
              <a:t>)</a:t>
            </a:r>
            <a:r>
              <a:rPr lang="en" sz="1000" baseline="30000">
                <a:solidFill>
                  <a:srgbClr val="110000"/>
                </a:solidFill>
              </a:rPr>
              <a:t>3</a:t>
            </a:r>
            <a:r>
              <a:rPr lang="en" sz="1000" i="1">
                <a:solidFill>
                  <a:srgbClr val="000000"/>
                </a:solidFill>
                <a:latin typeface="Calibri"/>
                <a:ea typeface="Calibri"/>
                <a:cs typeface="Calibri"/>
                <a:sym typeface="Calibri"/>
              </a:rPr>
              <a:t> </a:t>
            </a:r>
            <a:endParaRPr sz="1000" i="1">
              <a:solidFill>
                <a:srgbClr val="000000"/>
              </a:solidFill>
              <a:latin typeface="Calibri"/>
              <a:ea typeface="Calibri"/>
              <a:cs typeface="Calibri"/>
              <a:sym typeface="Calibri"/>
            </a:endParaRPr>
          </a:p>
          <a:p>
            <a:pPr marL="0" lvl="0" indent="0" algn="l" rtl="0">
              <a:spcBef>
                <a:spcPts val="0"/>
              </a:spcBef>
              <a:spcAft>
                <a:spcPts val="0"/>
              </a:spcAft>
              <a:buNone/>
            </a:pPr>
            <a:endParaRPr sz="800"/>
          </a:p>
        </p:txBody>
      </p:sp>
      <p:sp>
        <p:nvSpPr>
          <p:cNvPr id="9" name="Google Shape;115;p28">
            <a:extLst>
              <a:ext uri="{FF2B5EF4-FFF2-40B4-BE49-F238E27FC236}">
                <a16:creationId xmlns:a16="http://schemas.microsoft.com/office/drawing/2014/main" id="{509F3F54-4DCC-7F41-8E46-6E5BAE2EDEAA}"/>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Glaciology and Race: Louis Agassiz</a:t>
            </a:r>
            <a:endParaRPr lang="en-US" sz="2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body" idx="1"/>
          </p:nvPr>
        </p:nvSpPr>
        <p:spPr>
          <a:xfrm>
            <a:off x="311700" y="771475"/>
            <a:ext cx="5356800" cy="3416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400" dirty="0">
              <a:solidFill>
                <a:srgbClr val="990000"/>
              </a:solidFill>
            </a:endParaRPr>
          </a:p>
          <a:p>
            <a:pPr marL="0" lvl="0" indent="0" algn="l" rtl="0">
              <a:spcBef>
                <a:spcPts val="0"/>
              </a:spcBef>
              <a:spcAft>
                <a:spcPts val="0"/>
              </a:spcAft>
              <a:buNone/>
            </a:pPr>
            <a:endParaRPr sz="1400" dirty="0">
              <a:solidFill>
                <a:srgbClr val="990000"/>
              </a:solidFill>
            </a:endParaRPr>
          </a:p>
          <a:p>
            <a:pPr marL="0" lvl="0" indent="0" algn="l" rtl="0">
              <a:spcBef>
                <a:spcPts val="0"/>
              </a:spcBef>
              <a:spcAft>
                <a:spcPts val="0"/>
              </a:spcAft>
              <a:buNone/>
            </a:pPr>
            <a:endParaRPr sz="1200" b="1" dirty="0">
              <a:solidFill>
                <a:srgbClr val="000000"/>
              </a:solidFill>
            </a:endParaRPr>
          </a:p>
          <a:p>
            <a:pPr marL="0" lvl="0" indent="0" algn="l" rtl="0">
              <a:spcBef>
                <a:spcPts val="0"/>
              </a:spcBef>
              <a:spcAft>
                <a:spcPts val="0"/>
              </a:spcAft>
              <a:buNone/>
            </a:pPr>
            <a:r>
              <a:rPr lang="en" sz="1200" b="1" dirty="0" err="1">
                <a:solidFill>
                  <a:srgbClr val="000000"/>
                </a:solidFill>
              </a:rPr>
              <a:t>Carstenz</a:t>
            </a:r>
            <a:r>
              <a:rPr lang="en" sz="1200" b="1" dirty="0">
                <a:solidFill>
                  <a:srgbClr val="000000"/>
                </a:solidFill>
              </a:rPr>
              <a:t> glacier:</a:t>
            </a:r>
            <a:r>
              <a:rPr lang="en" sz="1200" dirty="0">
                <a:solidFill>
                  <a:srgbClr val="000000"/>
                </a:solidFill>
              </a:rPr>
              <a:t> The region surrounding this vulnerable tropical glacier in Indonesia is home to the </a:t>
            </a:r>
            <a:r>
              <a:rPr lang="en" sz="1200" dirty="0" err="1">
                <a:solidFill>
                  <a:srgbClr val="000000"/>
                </a:solidFill>
              </a:rPr>
              <a:t>Amung</a:t>
            </a:r>
            <a:r>
              <a:rPr lang="en" sz="1200" dirty="0">
                <a:solidFill>
                  <a:srgbClr val="000000"/>
                </a:solidFill>
              </a:rPr>
              <a:t> indigenous people, yet the glacier is named after Dutch East India Company explorer Jan </a:t>
            </a:r>
            <a:r>
              <a:rPr lang="en" sz="1200" dirty="0" err="1">
                <a:solidFill>
                  <a:srgbClr val="000000"/>
                </a:solidFill>
              </a:rPr>
              <a:t>Carstenz</a:t>
            </a:r>
            <a:r>
              <a:rPr lang="en" sz="1200" dirty="0">
                <a:solidFill>
                  <a:srgbClr val="000000"/>
                </a:solidFill>
              </a:rPr>
              <a:t>, who “discovered” it in 1623. On his various journeys, </a:t>
            </a:r>
            <a:r>
              <a:rPr lang="en" sz="1200" dirty="0" err="1">
                <a:solidFill>
                  <a:srgbClr val="000000"/>
                </a:solidFill>
              </a:rPr>
              <a:t>Carstenz</a:t>
            </a:r>
            <a:r>
              <a:rPr lang="en" sz="1200" dirty="0">
                <a:solidFill>
                  <a:srgbClr val="000000"/>
                </a:solidFill>
              </a:rPr>
              <a:t> attempted to kidnap indigenous people and described indigenous Australians as “poor and miserable looking people… [with] no knowledge of precious metals or spices”.</a:t>
            </a:r>
            <a:r>
              <a:rPr lang="en" sz="1200" baseline="30000" dirty="0">
                <a:solidFill>
                  <a:srgbClr val="000000"/>
                </a:solidFill>
              </a:rPr>
              <a:t>1</a:t>
            </a:r>
            <a:endParaRPr sz="1200" baseline="30000" dirty="0">
              <a:solidFill>
                <a:srgbClr val="000000"/>
              </a:solidFill>
            </a:endParaRPr>
          </a:p>
          <a:p>
            <a:pPr marL="0" lvl="0" indent="0" algn="l" rtl="0">
              <a:spcBef>
                <a:spcPts val="0"/>
              </a:spcBef>
              <a:spcAft>
                <a:spcPts val="0"/>
              </a:spcAft>
              <a:buNone/>
            </a:pPr>
            <a:endParaRPr sz="1200" dirty="0">
              <a:solidFill>
                <a:srgbClr val="000000"/>
              </a:solidFill>
            </a:endParaRPr>
          </a:p>
          <a:p>
            <a:pPr marL="0" lvl="0" indent="0" algn="l" rtl="0">
              <a:spcBef>
                <a:spcPts val="0"/>
              </a:spcBef>
              <a:spcAft>
                <a:spcPts val="0"/>
              </a:spcAft>
              <a:buNone/>
            </a:pPr>
            <a:r>
              <a:rPr lang="en" sz="1200" b="1" dirty="0">
                <a:solidFill>
                  <a:srgbClr val="000000"/>
                </a:solidFill>
              </a:rPr>
              <a:t>Louis Agassiz: </a:t>
            </a:r>
            <a:r>
              <a:rPr lang="en" sz="1200" dirty="0">
                <a:solidFill>
                  <a:srgbClr val="000000"/>
                </a:solidFill>
              </a:rPr>
              <a:t>Many things bear Agassiz’s name across the US and world. These include Agassiz Glacier in Montana, the EGU Louis Agassiz Award (renamed in 2019), Agassiz National Wildlife Reserve in Minnesota, Lake Agassiz, a huge lake formed during the last Ice Age, two mountains in California named Mount Agassiz, and more.</a:t>
            </a:r>
            <a:endParaRPr sz="1200" dirty="0">
              <a:solidFill>
                <a:srgbClr val="000000"/>
              </a:solidFill>
            </a:endParaRPr>
          </a:p>
        </p:txBody>
      </p:sp>
      <p:sp>
        <p:nvSpPr>
          <p:cNvPr id="144" name="Google Shape;144;p20"/>
          <p:cNvSpPr txBox="1">
            <a:spLocks noGrp="1"/>
          </p:cNvSpPr>
          <p:nvPr>
            <p:ph type="body" idx="1"/>
          </p:nvPr>
        </p:nvSpPr>
        <p:spPr>
          <a:xfrm>
            <a:off x="311700" y="771475"/>
            <a:ext cx="8372400" cy="6342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990000"/>
                </a:solidFill>
              </a:rPr>
              <a:t>Geographic locations relevant to glaciology are often named after people with a legacy of racism and imperialism. </a:t>
            </a:r>
            <a:r>
              <a:rPr lang="en" sz="1200" dirty="0">
                <a:solidFill>
                  <a:srgbClr val="38761D"/>
                </a:solidFill>
              </a:rPr>
              <a:t>Renaming may be a way to stop perpetuating the legacy of racists, though care must be taken to avoid masking information about racism in geosciences.</a:t>
            </a:r>
            <a:endParaRPr sz="1200" b="1" dirty="0">
              <a:solidFill>
                <a:srgbClr val="38761D"/>
              </a:solidFill>
            </a:endParaRPr>
          </a:p>
        </p:txBody>
      </p:sp>
      <p:pic>
        <p:nvPicPr>
          <p:cNvPr id="145" name="Google Shape;145;p20"/>
          <p:cNvPicPr preferRelativeResize="0"/>
          <p:nvPr/>
        </p:nvPicPr>
        <p:blipFill>
          <a:blip r:embed="rId3">
            <a:alphaModFix/>
          </a:blip>
          <a:stretch>
            <a:fillRect/>
          </a:stretch>
        </p:blipFill>
        <p:spPr>
          <a:xfrm>
            <a:off x="5893200" y="1533876"/>
            <a:ext cx="2752699" cy="1837976"/>
          </a:xfrm>
          <a:prstGeom prst="rect">
            <a:avLst/>
          </a:prstGeom>
          <a:noFill/>
          <a:ln>
            <a:noFill/>
          </a:ln>
        </p:spPr>
      </p:pic>
      <p:sp>
        <p:nvSpPr>
          <p:cNvPr id="146" name="Google Shape;146;p20"/>
          <p:cNvSpPr txBox="1"/>
          <p:nvPr/>
        </p:nvSpPr>
        <p:spPr>
          <a:xfrm>
            <a:off x="6396680" y="1267877"/>
            <a:ext cx="2610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Carstenz Glacier, Indonesia</a:t>
            </a:r>
            <a:r>
              <a:rPr lang="en" sz="1000" i="1" baseline="30000"/>
              <a:t>2</a:t>
            </a:r>
            <a:endParaRPr sz="1000" i="1" baseline="30000"/>
          </a:p>
        </p:txBody>
      </p:sp>
      <p:pic>
        <p:nvPicPr>
          <p:cNvPr id="147" name="Google Shape;147;p20"/>
          <p:cNvPicPr preferRelativeResize="0"/>
          <p:nvPr/>
        </p:nvPicPr>
        <p:blipFill rotWithShape="1">
          <a:blip r:embed="rId4">
            <a:alphaModFix/>
          </a:blip>
          <a:srcRect t="5250" r="15966" b="48403"/>
          <a:stretch/>
        </p:blipFill>
        <p:spPr>
          <a:xfrm>
            <a:off x="1631263" y="4243450"/>
            <a:ext cx="5931872" cy="514425"/>
          </a:xfrm>
          <a:prstGeom prst="rect">
            <a:avLst/>
          </a:prstGeom>
          <a:noFill/>
          <a:ln w="9525" cap="flat" cmpd="sng">
            <a:solidFill>
              <a:srgbClr val="000000"/>
            </a:solidFill>
            <a:prstDash val="solid"/>
            <a:round/>
            <a:headEnd type="none" w="sm" len="sm"/>
            <a:tailEnd type="none" w="sm" len="sm"/>
          </a:ln>
        </p:spPr>
      </p:pic>
      <p:pic>
        <p:nvPicPr>
          <p:cNvPr id="148" name="Google Shape;148;p20"/>
          <p:cNvPicPr preferRelativeResize="0"/>
          <p:nvPr/>
        </p:nvPicPr>
        <p:blipFill rotWithShape="1">
          <a:blip r:embed="rId4">
            <a:alphaModFix/>
          </a:blip>
          <a:srcRect l="84660"/>
          <a:stretch/>
        </p:blipFill>
        <p:spPr>
          <a:xfrm>
            <a:off x="7563124" y="3647900"/>
            <a:ext cx="1082775" cy="1109975"/>
          </a:xfrm>
          <a:prstGeom prst="rect">
            <a:avLst/>
          </a:prstGeom>
          <a:noFill/>
          <a:ln w="9525" cap="flat" cmpd="sng">
            <a:solidFill>
              <a:srgbClr val="000000"/>
            </a:solidFill>
            <a:prstDash val="solid"/>
            <a:round/>
            <a:headEnd type="none" w="sm" len="sm"/>
            <a:tailEnd type="none" w="sm" len="sm"/>
          </a:ln>
        </p:spPr>
      </p:pic>
      <p:sp>
        <p:nvSpPr>
          <p:cNvPr id="149" name="Google Shape;149;p20"/>
          <p:cNvSpPr txBox="1"/>
          <p:nvPr/>
        </p:nvSpPr>
        <p:spPr>
          <a:xfrm>
            <a:off x="1631275" y="4714150"/>
            <a:ext cx="72813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i="1"/>
              <a:t>EGU on the renaming of the Louis Agassiz Award. The updated Julia and Johannes Weertman award is shown to the right.</a:t>
            </a:r>
            <a:r>
              <a:rPr lang="en" sz="1000" i="1" baseline="30000"/>
              <a:t>3</a:t>
            </a:r>
            <a:endParaRPr sz="1000" i="1" baseline="30000"/>
          </a:p>
        </p:txBody>
      </p:sp>
      <p:sp>
        <p:nvSpPr>
          <p:cNvPr id="13" name="Google Shape;115;p28">
            <a:extLst>
              <a:ext uri="{FF2B5EF4-FFF2-40B4-BE49-F238E27FC236}">
                <a16:creationId xmlns:a16="http://schemas.microsoft.com/office/drawing/2014/main" id="{DAA15633-9218-C147-99D2-3FC4A6BA9866}"/>
              </a:ext>
            </a:extLst>
          </p:cNvPr>
          <p:cNvSpPr txBox="1">
            <a:spLocks/>
          </p:cNvSpPr>
          <p:nvPr/>
        </p:nvSpPr>
        <p:spPr>
          <a:xfrm>
            <a:off x="0" y="-1"/>
            <a:ext cx="9144000" cy="654935"/>
          </a:xfrm>
          <a:prstGeom prst="rect">
            <a:avLst/>
          </a:prstGeom>
          <a:solidFill>
            <a:srgbClr val="D0E0E3"/>
          </a:solidFill>
          <a:ln>
            <a:noFill/>
          </a:ln>
        </p:spPr>
        <p:txBody>
          <a:bodyPr spcFirstLastPara="1" wrap="square" lIns="274300" tIns="91425" rIns="27430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buSzPts val="2800"/>
            </a:pPr>
            <a:r>
              <a:rPr lang="en-US" sz="2650" b="1" dirty="0"/>
              <a:t>Naming of Glaciers and Landforms</a:t>
            </a:r>
            <a:endParaRPr lang="en-US" sz="255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1626</Words>
  <Application>Microsoft Macintosh PowerPoint</Application>
  <PresentationFormat>On-screen Show (16:9)</PresentationFormat>
  <Paragraphs>94</Paragraphs>
  <Slides>8</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Glaciology, Race and Masculinity</dc:title>
  <cp:lastModifiedBy>Christine Chen</cp:lastModifiedBy>
  <cp:revision>4</cp:revision>
  <dcterms:modified xsi:type="dcterms:W3CDTF">2020-12-07T19:45:38Z</dcterms:modified>
</cp:coreProperties>
</file>